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5"/>
  </p:sldMasterIdLst>
  <p:notesMasterIdLst>
    <p:notesMasterId r:id="rId37"/>
  </p:notesMasterIdLst>
  <p:sldIdLst>
    <p:sldId id="256" r:id="rId6"/>
    <p:sldId id="257" r:id="rId7"/>
    <p:sldId id="317" r:id="rId8"/>
    <p:sldId id="260" r:id="rId9"/>
    <p:sldId id="318" r:id="rId10"/>
    <p:sldId id="259" r:id="rId11"/>
    <p:sldId id="297" r:id="rId12"/>
    <p:sldId id="307" r:id="rId13"/>
    <p:sldId id="305" r:id="rId14"/>
    <p:sldId id="303" r:id="rId15"/>
    <p:sldId id="304" r:id="rId16"/>
    <p:sldId id="262" r:id="rId17"/>
    <p:sldId id="264" r:id="rId18"/>
    <p:sldId id="316" r:id="rId19"/>
    <p:sldId id="314" r:id="rId20"/>
    <p:sldId id="315" r:id="rId21"/>
    <p:sldId id="287" r:id="rId22"/>
    <p:sldId id="288" r:id="rId23"/>
    <p:sldId id="294" r:id="rId24"/>
    <p:sldId id="295" r:id="rId25"/>
    <p:sldId id="291" r:id="rId26"/>
    <p:sldId id="292" r:id="rId27"/>
    <p:sldId id="284" r:id="rId28"/>
    <p:sldId id="293" r:id="rId29"/>
    <p:sldId id="296" r:id="rId30"/>
    <p:sldId id="311" r:id="rId31"/>
    <p:sldId id="286" r:id="rId32"/>
    <p:sldId id="277" r:id="rId33"/>
    <p:sldId id="308" r:id="rId34"/>
    <p:sldId id="309" r:id="rId35"/>
    <p:sldId id="299" r:id="rId36"/>
  </p:sldIdLst>
  <p:sldSz cx="9144000" cy="5143500" type="screen16x9"/>
  <p:notesSz cx="9144000" cy="51435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89784" autoAdjust="0"/>
  </p:normalViewPr>
  <p:slideViewPr>
    <p:cSldViewPr>
      <p:cViewPr varScale="1">
        <p:scale>
          <a:sx n="127" d="100"/>
          <a:sy n="127" d="100"/>
        </p:scale>
        <p:origin x="1086" y="120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viewProps" Target="viewProps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35FC71D-1240-4BAB-9A26-D2BCFE095409}" type="doc">
      <dgm:prSet loTypeId="urn:microsoft.com/office/officeart/2005/8/layout/hierarchy1" loCatId="hierarchy" qsTypeId="urn:microsoft.com/office/officeart/2005/8/quickstyle/3d2#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8B25B24-0166-4880-962C-BF66420B415D}">
      <dgm:prSet phldrT="[Текст]"/>
      <dgm:spPr/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Формы проведения государственной итоговой аттестации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C33818E-E8A8-4753-9B35-D108CC55DF42}" type="parTrans" cxnId="{2DDC3199-0F32-4F4A-B00F-9C9A27980547}">
      <dgm:prSet/>
      <dgm:spPr/>
      <dgm:t>
        <a:bodyPr/>
        <a:lstStyle/>
        <a:p>
          <a:endParaRPr lang="ru-RU"/>
        </a:p>
      </dgm:t>
    </dgm:pt>
    <dgm:pt modelId="{6BADF923-4CFC-4BEA-BC8F-BEE69124AD78}" type="sibTrans" cxnId="{2DDC3199-0F32-4F4A-B00F-9C9A27980547}">
      <dgm:prSet/>
      <dgm:spPr/>
      <dgm:t>
        <a:bodyPr/>
        <a:lstStyle/>
        <a:p>
          <a:endParaRPr lang="ru-RU"/>
        </a:p>
      </dgm:t>
    </dgm:pt>
    <dgm:pt modelId="{BDD81ED5-D698-4733-A24C-3AAE00A19FED}">
      <dgm:prSet phldrT="[Текст]" custT="1"/>
      <dgm:spPr/>
      <dgm:t>
        <a:bodyPr/>
        <a:lstStyle/>
        <a:p>
          <a:r>
            <a:rPr lang="ru-RU" sz="28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Основной государственный экзамен – ОГЭ</a:t>
          </a:r>
          <a:endParaRPr lang="ru-RU" sz="2800" b="1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B601C4B-6BDD-4459-A88D-83841042F427}" type="parTrans" cxnId="{2246B2BE-EB72-48A6-9ADE-0421DF34FCC4}">
      <dgm:prSet/>
      <dgm:spPr/>
      <dgm:t>
        <a:bodyPr/>
        <a:lstStyle/>
        <a:p>
          <a:endParaRPr lang="ru-RU"/>
        </a:p>
      </dgm:t>
    </dgm:pt>
    <dgm:pt modelId="{65DB50B4-05ED-40AF-B6E7-E9E995BEAA8F}" type="sibTrans" cxnId="{2246B2BE-EB72-48A6-9ADE-0421DF34FCC4}">
      <dgm:prSet/>
      <dgm:spPr/>
      <dgm:t>
        <a:bodyPr/>
        <a:lstStyle/>
        <a:p>
          <a:endParaRPr lang="ru-RU"/>
        </a:p>
      </dgm:t>
    </dgm:pt>
    <dgm:pt modelId="{5B4C3025-D504-4AAD-91F7-D88B3DC993A1}">
      <dgm:prSet phldrT="[Текст]" custT="1"/>
      <dgm:spPr/>
      <dgm:t>
        <a:bodyPr/>
        <a:lstStyle/>
        <a:p>
          <a:r>
            <a:rPr lang="ru-RU" sz="2800" b="1" dirty="0" smtClean="0">
              <a:solidFill>
                <a:srgbClr val="240AE4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Государственный выпускной экзамен - ГВЭ</a:t>
          </a:r>
          <a:endParaRPr lang="ru-RU" sz="2800" b="1" dirty="0">
            <a:solidFill>
              <a:srgbClr val="240AE4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F040DE1-6893-425C-9986-11AB90C77AA8}" type="parTrans" cxnId="{3D4275BF-5C4C-4421-A5D5-0E46A086532B}">
      <dgm:prSet/>
      <dgm:spPr/>
      <dgm:t>
        <a:bodyPr/>
        <a:lstStyle/>
        <a:p>
          <a:endParaRPr lang="ru-RU"/>
        </a:p>
      </dgm:t>
    </dgm:pt>
    <dgm:pt modelId="{4B833345-77F7-40BF-B917-E044803A7CF6}" type="sibTrans" cxnId="{3D4275BF-5C4C-4421-A5D5-0E46A086532B}">
      <dgm:prSet/>
      <dgm:spPr/>
      <dgm:t>
        <a:bodyPr/>
        <a:lstStyle/>
        <a:p>
          <a:endParaRPr lang="ru-RU"/>
        </a:p>
      </dgm:t>
    </dgm:pt>
    <dgm:pt modelId="{2C8F85EB-3C1F-46D0-A489-F1AAC62D9F37}" type="pres">
      <dgm:prSet presAssocID="{935FC71D-1240-4BAB-9A26-D2BCFE09540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5B2A2C0-57CB-4F91-BFF7-3265C7071607}" type="pres">
      <dgm:prSet presAssocID="{88B25B24-0166-4880-962C-BF66420B415D}" presName="hierRoot1" presStyleCnt="0"/>
      <dgm:spPr/>
    </dgm:pt>
    <dgm:pt modelId="{4E6E0550-D95D-4EBF-BB26-B761BB24378F}" type="pres">
      <dgm:prSet presAssocID="{88B25B24-0166-4880-962C-BF66420B415D}" presName="composite" presStyleCnt="0"/>
      <dgm:spPr/>
    </dgm:pt>
    <dgm:pt modelId="{A6817EC0-83AD-4991-803F-FA58DB797836}" type="pres">
      <dgm:prSet presAssocID="{88B25B24-0166-4880-962C-BF66420B415D}" presName="background" presStyleLbl="node0" presStyleIdx="0" presStyleCnt="1"/>
      <dgm:spPr/>
    </dgm:pt>
    <dgm:pt modelId="{992FE0F1-1884-4B2D-AD96-EF5BC3230670}" type="pres">
      <dgm:prSet presAssocID="{88B25B24-0166-4880-962C-BF66420B415D}" presName="text" presStyleLbl="fgAcc0" presStyleIdx="0" presStyleCnt="1" custScaleX="212453" custScaleY="10699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21F0D2E-4937-4061-B2C4-30517A010BA1}" type="pres">
      <dgm:prSet presAssocID="{88B25B24-0166-4880-962C-BF66420B415D}" presName="hierChild2" presStyleCnt="0"/>
      <dgm:spPr/>
    </dgm:pt>
    <dgm:pt modelId="{D5EC57DF-2175-4F8A-AC8A-0465F0451AEB}" type="pres">
      <dgm:prSet presAssocID="{1B601C4B-6BDD-4459-A88D-83841042F427}" presName="Name10" presStyleLbl="parChTrans1D2" presStyleIdx="0" presStyleCnt="2"/>
      <dgm:spPr/>
      <dgm:t>
        <a:bodyPr/>
        <a:lstStyle/>
        <a:p>
          <a:endParaRPr lang="ru-RU"/>
        </a:p>
      </dgm:t>
    </dgm:pt>
    <dgm:pt modelId="{C8DCCB72-3A78-4EBF-9739-98CD468CE746}" type="pres">
      <dgm:prSet presAssocID="{BDD81ED5-D698-4733-A24C-3AAE00A19FED}" presName="hierRoot2" presStyleCnt="0"/>
      <dgm:spPr/>
    </dgm:pt>
    <dgm:pt modelId="{7375BFC8-57F1-40ED-BDB0-DD844FEDB982}" type="pres">
      <dgm:prSet presAssocID="{BDD81ED5-D698-4733-A24C-3AAE00A19FED}" presName="composite2" presStyleCnt="0"/>
      <dgm:spPr/>
    </dgm:pt>
    <dgm:pt modelId="{2CF4BA57-961A-4FCF-8CC1-5A99605133D1}" type="pres">
      <dgm:prSet presAssocID="{BDD81ED5-D698-4733-A24C-3AAE00A19FED}" presName="background2" presStyleLbl="node2" presStyleIdx="0" presStyleCnt="2"/>
      <dgm:spPr/>
    </dgm:pt>
    <dgm:pt modelId="{D2B80F19-2E9B-49F3-AC49-853B16E6AD2C}" type="pres">
      <dgm:prSet presAssocID="{BDD81ED5-D698-4733-A24C-3AAE00A19FED}" presName="text2" presStyleLbl="fgAcc2" presStyleIdx="0" presStyleCnt="2" custScaleX="15526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00C4F58-8F68-46A6-8BB5-5C495D45CD62}" type="pres">
      <dgm:prSet presAssocID="{BDD81ED5-D698-4733-A24C-3AAE00A19FED}" presName="hierChild3" presStyleCnt="0"/>
      <dgm:spPr/>
    </dgm:pt>
    <dgm:pt modelId="{B0D6F533-20DA-40B2-84ED-FC51D0949572}" type="pres">
      <dgm:prSet presAssocID="{4F040DE1-6893-425C-9986-11AB90C77AA8}" presName="Name10" presStyleLbl="parChTrans1D2" presStyleIdx="1" presStyleCnt="2"/>
      <dgm:spPr/>
      <dgm:t>
        <a:bodyPr/>
        <a:lstStyle/>
        <a:p>
          <a:endParaRPr lang="ru-RU"/>
        </a:p>
      </dgm:t>
    </dgm:pt>
    <dgm:pt modelId="{1420BF79-F822-4DB7-8C1A-67417AD50B93}" type="pres">
      <dgm:prSet presAssocID="{5B4C3025-D504-4AAD-91F7-D88B3DC993A1}" presName="hierRoot2" presStyleCnt="0"/>
      <dgm:spPr/>
    </dgm:pt>
    <dgm:pt modelId="{453FE24D-6559-4F66-A202-8316D0BE76CD}" type="pres">
      <dgm:prSet presAssocID="{5B4C3025-D504-4AAD-91F7-D88B3DC993A1}" presName="composite2" presStyleCnt="0"/>
      <dgm:spPr/>
    </dgm:pt>
    <dgm:pt modelId="{C5383235-FCDB-4A8C-BD65-028F6930E0B9}" type="pres">
      <dgm:prSet presAssocID="{5B4C3025-D504-4AAD-91F7-D88B3DC993A1}" presName="background2" presStyleLbl="node2" presStyleIdx="1" presStyleCnt="2"/>
      <dgm:spPr/>
    </dgm:pt>
    <dgm:pt modelId="{AB9EE5BC-8497-4C14-9067-4C2AF0FA55A1}" type="pres">
      <dgm:prSet presAssocID="{5B4C3025-D504-4AAD-91F7-D88B3DC993A1}" presName="text2" presStyleLbl="fgAcc2" presStyleIdx="1" presStyleCnt="2" custScaleX="16388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C3D8C7E-344B-4608-8EB6-4A1B0561FA48}" type="pres">
      <dgm:prSet presAssocID="{5B4C3025-D504-4AAD-91F7-D88B3DC993A1}" presName="hierChild3" presStyleCnt="0"/>
      <dgm:spPr/>
    </dgm:pt>
  </dgm:ptLst>
  <dgm:cxnLst>
    <dgm:cxn modelId="{73F4D399-DAA8-4007-9B6A-D9D3916815E6}" type="presOf" srcId="{4F040DE1-6893-425C-9986-11AB90C77AA8}" destId="{B0D6F533-20DA-40B2-84ED-FC51D0949572}" srcOrd="0" destOrd="0" presId="urn:microsoft.com/office/officeart/2005/8/layout/hierarchy1"/>
    <dgm:cxn modelId="{B5785BFB-1845-4488-8DE7-903B3221F3E1}" type="presOf" srcId="{1B601C4B-6BDD-4459-A88D-83841042F427}" destId="{D5EC57DF-2175-4F8A-AC8A-0465F0451AEB}" srcOrd="0" destOrd="0" presId="urn:microsoft.com/office/officeart/2005/8/layout/hierarchy1"/>
    <dgm:cxn modelId="{04AA8B6C-7C91-4836-9F7D-8AC7238B95DF}" type="presOf" srcId="{88B25B24-0166-4880-962C-BF66420B415D}" destId="{992FE0F1-1884-4B2D-AD96-EF5BC3230670}" srcOrd="0" destOrd="0" presId="urn:microsoft.com/office/officeart/2005/8/layout/hierarchy1"/>
    <dgm:cxn modelId="{1A846162-2CBF-4BDB-AFB1-FB1B2044E36C}" type="presOf" srcId="{BDD81ED5-D698-4733-A24C-3AAE00A19FED}" destId="{D2B80F19-2E9B-49F3-AC49-853B16E6AD2C}" srcOrd="0" destOrd="0" presId="urn:microsoft.com/office/officeart/2005/8/layout/hierarchy1"/>
    <dgm:cxn modelId="{7651E60F-1936-42CF-8FC5-7E4513ACDAB3}" type="presOf" srcId="{5B4C3025-D504-4AAD-91F7-D88B3DC993A1}" destId="{AB9EE5BC-8497-4C14-9067-4C2AF0FA55A1}" srcOrd="0" destOrd="0" presId="urn:microsoft.com/office/officeart/2005/8/layout/hierarchy1"/>
    <dgm:cxn modelId="{2246B2BE-EB72-48A6-9ADE-0421DF34FCC4}" srcId="{88B25B24-0166-4880-962C-BF66420B415D}" destId="{BDD81ED5-D698-4733-A24C-3AAE00A19FED}" srcOrd="0" destOrd="0" parTransId="{1B601C4B-6BDD-4459-A88D-83841042F427}" sibTransId="{65DB50B4-05ED-40AF-B6E7-E9E995BEAA8F}"/>
    <dgm:cxn modelId="{2DDC3199-0F32-4F4A-B00F-9C9A27980547}" srcId="{935FC71D-1240-4BAB-9A26-D2BCFE095409}" destId="{88B25B24-0166-4880-962C-BF66420B415D}" srcOrd="0" destOrd="0" parTransId="{3C33818E-E8A8-4753-9B35-D108CC55DF42}" sibTransId="{6BADF923-4CFC-4BEA-BC8F-BEE69124AD78}"/>
    <dgm:cxn modelId="{2D97A4EB-BC1F-4F02-A00D-502997CF5EA8}" type="presOf" srcId="{935FC71D-1240-4BAB-9A26-D2BCFE095409}" destId="{2C8F85EB-3C1F-46D0-A489-F1AAC62D9F37}" srcOrd="0" destOrd="0" presId="urn:microsoft.com/office/officeart/2005/8/layout/hierarchy1"/>
    <dgm:cxn modelId="{3D4275BF-5C4C-4421-A5D5-0E46A086532B}" srcId="{88B25B24-0166-4880-962C-BF66420B415D}" destId="{5B4C3025-D504-4AAD-91F7-D88B3DC993A1}" srcOrd="1" destOrd="0" parTransId="{4F040DE1-6893-425C-9986-11AB90C77AA8}" sibTransId="{4B833345-77F7-40BF-B917-E044803A7CF6}"/>
    <dgm:cxn modelId="{5BBE3B32-D043-4BF8-9E2E-DED9F5641E51}" type="presParOf" srcId="{2C8F85EB-3C1F-46D0-A489-F1AAC62D9F37}" destId="{A5B2A2C0-57CB-4F91-BFF7-3265C7071607}" srcOrd="0" destOrd="0" presId="urn:microsoft.com/office/officeart/2005/8/layout/hierarchy1"/>
    <dgm:cxn modelId="{5D43994C-CD43-4FC4-8636-38C4EA267F5C}" type="presParOf" srcId="{A5B2A2C0-57CB-4F91-BFF7-3265C7071607}" destId="{4E6E0550-D95D-4EBF-BB26-B761BB24378F}" srcOrd="0" destOrd="0" presId="urn:microsoft.com/office/officeart/2005/8/layout/hierarchy1"/>
    <dgm:cxn modelId="{B4D55D79-34FC-4121-8B03-583DFB57BD7D}" type="presParOf" srcId="{4E6E0550-D95D-4EBF-BB26-B761BB24378F}" destId="{A6817EC0-83AD-4991-803F-FA58DB797836}" srcOrd="0" destOrd="0" presId="urn:microsoft.com/office/officeart/2005/8/layout/hierarchy1"/>
    <dgm:cxn modelId="{8C2E7BB3-D432-408D-94EE-1C407497BF97}" type="presParOf" srcId="{4E6E0550-D95D-4EBF-BB26-B761BB24378F}" destId="{992FE0F1-1884-4B2D-AD96-EF5BC3230670}" srcOrd="1" destOrd="0" presId="urn:microsoft.com/office/officeart/2005/8/layout/hierarchy1"/>
    <dgm:cxn modelId="{FE7ED700-C16F-446E-AE0C-130A76E8083E}" type="presParOf" srcId="{A5B2A2C0-57CB-4F91-BFF7-3265C7071607}" destId="{221F0D2E-4937-4061-B2C4-30517A010BA1}" srcOrd="1" destOrd="0" presId="urn:microsoft.com/office/officeart/2005/8/layout/hierarchy1"/>
    <dgm:cxn modelId="{8DC3273B-ED5D-4816-B94A-DF38EB7D2BC8}" type="presParOf" srcId="{221F0D2E-4937-4061-B2C4-30517A010BA1}" destId="{D5EC57DF-2175-4F8A-AC8A-0465F0451AEB}" srcOrd="0" destOrd="0" presId="urn:microsoft.com/office/officeart/2005/8/layout/hierarchy1"/>
    <dgm:cxn modelId="{8342BA97-C76E-4F2D-ABC4-938816ED40A4}" type="presParOf" srcId="{221F0D2E-4937-4061-B2C4-30517A010BA1}" destId="{C8DCCB72-3A78-4EBF-9739-98CD468CE746}" srcOrd="1" destOrd="0" presId="urn:microsoft.com/office/officeart/2005/8/layout/hierarchy1"/>
    <dgm:cxn modelId="{59D3AD77-ECBE-4053-9520-B7D5D0190918}" type="presParOf" srcId="{C8DCCB72-3A78-4EBF-9739-98CD468CE746}" destId="{7375BFC8-57F1-40ED-BDB0-DD844FEDB982}" srcOrd="0" destOrd="0" presId="urn:microsoft.com/office/officeart/2005/8/layout/hierarchy1"/>
    <dgm:cxn modelId="{E45F8F94-F35F-4165-B03E-9B40BD360882}" type="presParOf" srcId="{7375BFC8-57F1-40ED-BDB0-DD844FEDB982}" destId="{2CF4BA57-961A-4FCF-8CC1-5A99605133D1}" srcOrd="0" destOrd="0" presId="urn:microsoft.com/office/officeart/2005/8/layout/hierarchy1"/>
    <dgm:cxn modelId="{A26F8C80-008B-4707-B3C5-C34ADFEE6BF3}" type="presParOf" srcId="{7375BFC8-57F1-40ED-BDB0-DD844FEDB982}" destId="{D2B80F19-2E9B-49F3-AC49-853B16E6AD2C}" srcOrd="1" destOrd="0" presId="urn:microsoft.com/office/officeart/2005/8/layout/hierarchy1"/>
    <dgm:cxn modelId="{0A727047-0594-4E24-994A-4CF76A853476}" type="presParOf" srcId="{C8DCCB72-3A78-4EBF-9739-98CD468CE746}" destId="{A00C4F58-8F68-46A6-8BB5-5C495D45CD62}" srcOrd="1" destOrd="0" presId="urn:microsoft.com/office/officeart/2005/8/layout/hierarchy1"/>
    <dgm:cxn modelId="{1B0C7015-B8F0-4EA8-ABD9-C1B6AF9B60E8}" type="presParOf" srcId="{221F0D2E-4937-4061-B2C4-30517A010BA1}" destId="{B0D6F533-20DA-40B2-84ED-FC51D0949572}" srcOrd="2" destOrd="0" presId="urn:microsoft.com/office/officeart/2005/8/layout/hierarchy1"/>
    <dgm:cxn modelId="{D20FA214-FB91-4FF9-AB61-DD203CA7396A}" type="presParOf" srcId="{221F0D2E-4937-4061-B2C4-30517A010BA1}" destId="{1420BF79-F822-4DB7-8C1A-67417AD50B93}" srcOrd="3" destOrd="0" presId="urn:microsoft.com/office/officeart/2005/8/layout/hierarchy1"/>
    <dgm:cxn modelId="{64DEF2EC-00EE-4C3C-8851-809BB979404C}" type="presParOf" srcId="{1420BF79-F822-4DB7-8C1A-67417AD50B93}" destId="{453FE24D-6559-4F66-A202-8316D0BE76CD}" srcOrd="0" destOrd="0" presId="urn:microsoft.com/office/officeart/2005/8/layout/hierarchy1"/>
    <dgm:cxn modelId="{BB44A605-FBE1-4AE6-A423-0F022CA4BADB}" type="presParOf" srcId="{453FE24D-6559-4F66-A202-8316D0BE76CD}" destId="{C5383235-FCDB-4A8C-BD65-028F6930E0B9}" srcOrd="0" destOrd="0" presId="urn:microsoft.com/office/officeart/2005/8/layout/hierarchy1"/>
    <dgm:cxn modelId="{DF48C177-672E-4D01-84C6-6E1215849981}" type="presParOf" srcId="{453FE24D-6559-4F66-A202-8316D0BE76CD}" destId="{AB9EE5BC-8497-4C14-9067-4C2AF0FA55A1}" srcOrd="1" destOrd="0" presId="urn:microsoft.com/office/officeart/2005/8/layout/hierarchy1"/>
    <dgm:cxn modelId="{87D4AE5F-056A-48FC-A040-FEB0DE1AC5C9}" type="presParOf" srcId="{1420BF79-F822-4DB7-8C1A-67417AD50B93}" destId="{FC3D8C7E-344B-4608-8EB6-4A1B0561FA48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D6F533-20DA-40B2-84ED-FC51D0949572}">
      <dsp:nvSpPr>
        <dsp:cNvPr id="0" name=""/>
        <dsp:cNvSpPr/>
      </dsp:nvSpPr>
      <dsp:spPr>
        <a:xfrm>
          <a:off x="3468606" y="1661975"/>
          <a:ext cx="1801730" cy="5904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2389"/>
              </a:lnTo>
              <a:lnTo>
                <a:pt x="1801730" y="402389"/>
              </a:lnTo>
              <a:lnTo>
                <a:pt x="1801730" y="590471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EC57DF-2175-4F8A-AC8A-0465F0451AEB}">
      <dsp:nvSpPr>
        <dsp:cNvPr id="0" name=""/>
        <dsp:cNvSpPr/>
      </dsp:nvSpPr>
      <dsp:spPr>
        <a:xfrm>
          <a:off x="1579371" y="1661975"/>
          <a:ext cx="1889235" cy="590471"/>
        </a:xfrm>
        <a:custGeom>
          <a:avLst/>
          <a:gdLst/>
          <a:ahLst/>
          <a:cxnLst/>
          <a:rect l="0" t="0" r="0" b="0"/>
          <a:pathLst>
            <a:path>
              <a:moveTo>
                <a:pt x="1889235" y="0"/>
              </a:moveTo>
              <a:lnTo>
                <a:pt x="1889235" y="402389"/>
              </a:lnTo>
              <a:lnTo>
                <a:pt x="0" y="402389"/>
              </a:lnTo>
              <a:lnTo>
                <a:pt x="0" y="590471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817EC0-83AD-4991-803F-FA58DB797836}">
      <dsp:nvSpPr>
        <dsp:cNvPr id="0" name=""/>
        <dsp:cNvSpPr/>
      </dsp:nvSpPr>
      <dsp:spPr>
        <a:xfrm>
          <a:off x="1311915" y="282620"/>
          <a:ext cx="4313382" cy="137935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92FE0F1-1884-4B2D-AD96-EF5BC3230670}">
      <dsp:nvSpPr>
        <dsp:cNvPr id="0" name=""/>
        <dsp:cNvSpPr/>
      </dsp:nvSpPr>
      <dsp:spPr>
        <a:xfrm>
          <a:off x="1537501" y="496927"/>
          <a:ext cx="4313382" cy="13793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Формы проведения государственной итоговой аттестации</a:t>
          </a:r>
          <a:endParaRPr lang="ru-RU" sz="2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577901" y="537327"/>
        <a:ext cx="4232582" cy="1298555"/>
      </dsp:txXfrm>
    </dsp:sp>
    <dsp:sp modelId="{2CF4BA57-961A-4FCF-8CC1-5A99605133D1}">
      <dsp:nvSpPr>
        <dsp:cNvPr id="0" name=""/>
        <dsp:cNvSpPr/>
      </dsp:nvSpPr>
      <dsp:spPr>
        <a:xfrm>
          <a:off x="3227" y="2252447"/>
          <a:ext cx="3152287" cy="128922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2B80F19-2E9B-49F3-AC49-853B16E6AD2C}">
      <dsp:nvSpPr>
        <dsp:cNvPr id="0" name=""/>
        <dsp:cNvSpPr/>
      </dsp:nvSpPr>
      <dsp:spPr>
        <a:xfrm>
          <a:off x="228814" y="2466754"/>
          <a:ext cx="3152287" cy="12892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Основной государственный экзамен – ОГЭ</a:t>
          </a:r>
          <a:endParaRPr lang="ru-RU" sz="2800" b="1" kern="120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66574" y="2504514"/>
        <a:ext cx="3076767" cy="1213705"/>
      </dsp:txXfrm>
    </dsp:sp>
    <dsp:sp modelId="{C5383235-FCDB-4A8C-BD65-028F6930E0B9}">
      <dsp:nvSpPr>
        <dsp:cNvPr id="0" name=""/>
        <dsp:cNvSpPr/>
      </dsp:nvSpPr>
      <dsp:spPr>
        <a:xfrm>
          <a:off x="3606688" y="2252447"/>
          <a:ext cx="3327297" cy="128922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B9EE5BC-8497-4C14-9067-4C2AF0FA55A1}">
      <dsp:nvSpPr>
        <dsp:cNvPr id="0" name=""/>
        <dsp:cNvSpPr/>
      </dsp:nvSpPr>
      <dsp:spPr>
        <a:xfrm>
          <a:off x="3832274" y="2466754"/>
          <a:ext cx="3327297" cy="12892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240AE4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Государственный выпускной экзамен - ГВЭ</a:t>
          </a:r>
          <a:endParaRPr lang="ru-RU" sz="2800" b="1" kern="1200" dirty="0">
            <a:solidFill>
              <a:srgbClr val="240AE4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870034" y="2504514"/>
        <a:ext cx="3251777" cy="12137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#1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4397DF-32CA-4D8F-8EE7-A49E31A89285}" type="datetimeFigureOut">
              <a:rPr lang="ru-RU" smtClean="0"/>
              <a:t>12.12.2025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642938"/>
            <a:ext cx="3086100" cy="1736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2474913"/>
            <a:ext cx="7315200" cy="20256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4886325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80013" y="4886325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914C0E-9138-45E8-9638-7085ABAA562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74865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14C0E-9138-45E8-9638-7085ABAA5625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25849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14C0E-9138-45E8-9638-7085ABAA5625}" type="slidenum">
              <a:rPr lang="ru-RU" smtClean="0"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48157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14C0E-9138-45E8-9638-7085ABAA5625}" type="slidenum">
              <a:rPr lang="ru-RU" smtClean="0"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37524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14C0E-9138-45E8-9638-7085ABAA5625}" type="slidenum">
              <a:rPr lang="ru-RU" smtClean="0"/>
              <a:t>28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60050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14C0E-9138-45E8-9638-7085ABAA5625}" type="slidenum">
              <a:rPr lang="ru-RU" smtClean="0"/>
              <a:t>29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61612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1910" y="1885950"/>
            <a:ext cx="6686549" cy="1697086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1910" y="3583035"/>
            <a:ext cx="6686549" cy="844712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3242858"/>
            <a:ext cx="1308489" cy="583942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3397155"/>
            <a:ext cx="584825" cy="273844"/>
          </a:xfrm>
        </p:spPr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6640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457200"/>
            <a:ext cx="6686549" cy="233778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3265535"/>
            <a:ext cx="6686549" cy="1166898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238363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2433105"/>
            <a:ext cx="584825" cy="273844"/>
          </a:xfrm>
        </p:spPr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340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7462" y="457200"/>
            <a:ext cx="6295445" cy="217170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56259" y="2628900"/>
            <a:ext cx="5652416" cy="28575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3265535"/>
            <a:ext cx="6686549" cy="1166898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3141" y="238363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2433105"/>
            <a:ext cx="584825" cy="273844"/>
          </a:xfrm>
        </p:spPr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1850739" y="48600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336139" y="2178980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217671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1828800"/>
            <a:ext cx="6686550" cy="2043634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3886200"/>
            <a:ext cx="6686550" cy="54721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3683794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3737316"/>
            <a:ext cx="584825" cy="273844"/>
          </a:xfrm>
        </p:spPr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65987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137462" y="457200"/>
            <a:ext cx="6295445" cy="217170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1909" y="3257550"/>
            <a:ext cx="6686550" cy="62865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3886200"/>
            <a:ext cx="6686550" cy="54721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3141" y="3683794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3737316"/>
            <a:ext cx="584825" cy="273844"/>
          </a:xfrm>
        </p:spPr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1850739" y="48600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336139" y="2178980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06450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470555"/>
            <a:ext cx="6686549" cy="2160015"/>
          </a:xfrm>
        </p:spPr>
        <p:txBody>
          <a:bodyPr anchor="ctr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1909" y="3257550"/>
            <a:ext cx="6686550" cy="62865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3886200"/>
            <a:ext cx="6686550" cy="54721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3683794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3737316"/>
            <a:ext cx="584825" cy="273844"/>
          </a:xfrm>
        </p:spPr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82841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51621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1109" y="470554"/>
            <a:ext cx="1655701" cy="3962863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1909" y="470554"/>
            <a:ext cx="4857750" cy="39628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48560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12/12/2025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90337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4694" y="468082"/>
            <a:ext cx="6683765" cy="96066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1909" y="1600200"/>
            <a:ext cx="6686550" cy="283321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29663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1544063"/>
            <a:ext cx="6686549" cy="1101600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2647597"/>
            <a:ext cx="6686549" cy="6453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238363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2433105"/>
            <a:ext cx="584825" cy="273844"/>
          </a:xfrm>
        </p:spPr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1911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1909" y="1600200"/>
            <a:ext cx="3235398" cy="28332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93060" y="1594666"/>
            <a:ext cx="3235398" cy="28332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590837"/>
            <a:ext cx="584825" cy="273844"/>
          </a:xfrm>
        </p:spPr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218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4530" y="1479527"/>
            <a:ext cx="2994549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1909" y="1911725"/>
            <a:ext cx="3257170" cy="2515545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29972" y="1477106"/>
            <a:ext cx="2999251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75218" y="1909304"/>
            <a:ext cx="3254006" cy="2515545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590837"/>
            <a:ext cx="584825" cy="273844"/>
          </a:xfrm>
        </p:spPr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7461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0566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3095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334566"/>
            <a:ext cx="2628899" cy="732234"/>
          </a:xfrm>
        </p:spPr>
        <p:txBody>
          <a:bodyPr anchor="b"/>
          <a:lstStyle>
            <a:lvl1pPr algn="l">
              <a:defRPr sz="15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259" y="334567"/>
            <a:ext cx="3886200" cy="4061222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1198960"/>
            <a:ext cx="2628899" cy="319682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7801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3600450"/>
            <a:ext cx="6686550" cy="425054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1909" y="476224"/>
            <a:ext cx="6686550" cy="2891228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4025504"/>
            <a:ext cx="6686550" cy="370284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3683794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3737316"/>
            <a:ext cx="584825" cy="273844"/>
          </a:xfrm>
        </p:spPr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9901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171450"/>
            <a:ext cx="2138637" cy="4978971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0416" y="-589"/>
            <a:ext cx="1767506" cy="514052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37160" cy="51435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4694" y="468082"/>
            <a:ext cx="6683765" cy="96066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09" y="1600200"/>
            <a:ext cx="6686550" cy="2914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1210" y="4597828"/>
            <a:ext cx="859712" cy="2777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1910" y="4601856"/>
            <a:ext cx="571499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398860" y="590837"/>
            <a:ext cx="58482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>
                <a:solidFill>
                  <a:srgbClr val="FEFFFF"/>
                </a:solidFill>
              </a:defRPr>
            </a:lvl1pPr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996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2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#Par63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ustest.ru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4"/>
          <p:cNvSpPr txBox="1"/>
          <p:nvPr/>
        </p:nvSpPr>
        <p:spPr>
          <a:xfrm>
            <a:off x="609600" y="133350"/>
            <a:ext cx="8229600" cy="2907334"/>
          </a:xfrm>
          <a:prstGeom prst="rect">
            <a:avLst/>
          </a:prstGeom>
          <a:solidFill>
            <a:srgbClr val="FFFF99"/>
          </a:solidFill>
        </p:spPr>
        <p:txBody>
          <a:bodyPr vert="horz" wrap="square" lIns="0" tIns="133985" rIns="0" bIns="0" rtlCol="0">
            <a:spAutoFit/>
          </a:bodyPr>
          <a:lstStyle/>
          <a:p>
            <a:pPr marL="12700" marR="463550" algn="ctr">
              <a:lnSpc>
                <a:spcPct val="71400"/>
              </a:lnSpc>
              <a:spcBef>
                <a:spcPts val="1055"/>
              </a:spcBef>
            </a:pPr>
            <a:endParaRPr lang="ru-RU" sz="4400" b="1" spc="-165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463550" algn="ctr">
              <a:lnSpc>
                <a:spcPct val="71400"/>
              </a:lnSpc>
              <a:spcBef>
                <a:spcPts val="1055"/>
              </a:spcBef>
            </a:pPr>
            <a:r>
              <a:rPr sz="4400" b="1" spc="-165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РОДИТЕЛЬСКОЕ </a:t>
            </a:r>
            <a:endParaRPr lang="ru-RU" sz="4400" b="1" spc="-165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463550" algn="ctr">
              <a:lnSpc>
                <a:spcPct val="71400"/>
              </a:lnSpc>
              <a:spcBef>
                <a:spcPts val="1055"/>
              </a:spcBef>
            </a:pPr>
            <a:r>
              <a:rPr lang="ru-RU" sz="4400" b="1" spc="-165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400" b="1" spc="-195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СОБРАНИЕ</a:t>
            </a:r>
            <a:r>
              <a:rPr lang="ru-RU" sz="4400" b="1" spc="-195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4400" b="1" spc="-215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ГИА</a:t>
            </a:r>
            <a:r>
              <a:rPr sz="4400" b="1" spc="-215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400" b="1" spc="-57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sz="4400" b="1" spc="-5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spc="-225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</a:t>
            </a:r>
          </a:p>
          <a:p>
            <a:pPr marL="12700" marR="463550" algn="ctr">
              <a:lnSpc>
                <a:spcPct val="71400"/>
              </a:lnSpc>
              <a:spcBef>
                <a:spcPts val="1055"/>
              </a:spcBef>
            </a:pPr>
            <a:r>
              <a:rPr lang="ru-RU" sz="4400" b="1" spc="-225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2026</a:t>
            </a:r>
            <a:endParaRPr lang="ru-RU" sz="4400" b="1" spc="-225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461645" algn="ctr">
              <a:spcBef>
                <a:spcPts val="1445"/>
              </a:spcBef>
            </a:pPr>
            <a:endParaRPr lang="ru-RU" sz="1600" spc="-225" dirty="0" smtClean="0">
              <a:solidFill>
                <a:srgbClr val="C00000"/>
              </a:solidFill>
              <a:latin typeface="Arial Black" panose="020B0A04020102020204" pitchFamily="34" charset="0"/>
              <a:cs typeface="Georg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1779983" y="638888"/>
            <a:ext cx="6953845" cy="4191000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752600" y="590551"/>
            <a:ext cx="6981229" cy="2400657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pPr>
              <a:buClr>
                <a:srgbClr val="FF3300"/>
              </a:buClr>
              <a:buSzPct val="120000"/>
              <a:buFont typeface="Wingdings" panose="05000000000000000000" pitchFamily="2" charset="2"/>
              <a:buChar char="v"/>
            </a:pP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государственный экзамен – </a:t>
            </a:r>
            <a:r>
              <a:rPr lang="ru-RU" altLang="ru-RU" sz="2400" b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ОГЭ</a:t>
            </a:r>
          </a:p>
          <a:p>
            <a:pPr>
              <a:buClr>
                <a:srgbClr val="FF3300"/>
              </a:buClr>
              <a:buSzPct val="120000"/>
              <a:buFont typeface="Wingdings" panose="05000000000000000000" pitchFamily="2" charset="2"/>
              <a:buChar char="v"/>
            </a:pPr>
            <a:endParaRPr lang="ru-RU" altLang="ru-RU" b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FF3300"/>
              </a:buClr>
              <a:buSzPct val="120000"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Проводится с использованием экзаменационных материалов, представляющих собой комплексы заданий стандартизированной формы (контрольных измерительных материалов -КИМ) </a:t>
            </a:r>
            <a:endParaRPr lang="ru-RU" alt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FF3300"/>
              </a:buClr>
              <a:buSzPct val="120000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FF3300"/>
              </a:buClr>
              <a:buSzPct val="120000"/>
            </a:pP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200" y="3177825"/>
            <a:ext cx="2859272" cy="164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891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1026" name="Picture 2" descr="Picture background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1000" y="883906"/>
            <a:ext cx="6649344" cy="4259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3200" y="57150"/>
            <a:ext cx="2502615" cy="1653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033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38200" y="1276350"/>
            <a:ext cx="7848600" cy="1521570"/>
          </a:xfrm>
          <a:prstGeom prst="rect">
            <a:avLst/>
          </a:prstGeom>
          <a:solidFill>
            <a:srgbClr val="FFFF99"/>
          </a:solidFill>
        </p:spPr>
        <p:txBody>
          <a:bodyPr vert="horz" wrap="square" lIns="0" tIns="74295" rIns="0" bIns="0" rtlCol="0">
            <a:spAutoFit/>
          </a:bodyPr>
          <a:lstStyle/>
          <a:p>
            <a:pPr marL="142240" marR="139700" algn="ctr">
              <a:spcBef>
                <a:spcPts val="600"/>
              </a:spcBef>
            </a:pPr>
            <a:endParaRPr lang="ru-RU" sz="2800" spc="5" dirty="0" smtClean="0">
              <a:latin typeface="Georgia"/>
              <a:cs typeface="Georgia"/>
            </a:endParaRPr>
          </a:p>
          <a:p>
            <a:pPr algn="ctr">
              <a:spcBef>
                <a:spcPts val="600"/>
              </a:spcBef>
            </a:pPr>
            <a:r>
              <a:rPr sz="2800" b="1" spc="-3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СРОК </a:t>
            </a:r>
            <a:r>
              <a:rPr sz="2800" b="1"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2800" b="1" spc="61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800" b="1" spc="-135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МАРТА</a:t>
            </a:r>
            <a:r>
              <a:rPr sz="2800" b="1" spc="-13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2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ru-RU" sz="2800" b="1" spc="-2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sz="2800" b="1" spc="19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1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  <a:endParaRPr lang="ru-RU" sz="2800" b="1" spc="-15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600"/>
              </a:spcBef>
            </a:pPr>
            <a:r>
              <a:rPr lang="ru-RU" sz="2800" b="1" spc="-1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66800" y="438150"/>
            <a:ext cx="7391400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sz="4400" spc="-145" dirty="0" smtClean="0">
                <a:solidFill>
                  <a:srgbClr val="FF0000"/>
                </a:solidFill>
                <a:latin typeface="Times New Roman"/>
                <a:cs typeface="Times New Roman"/>
              </a:rPr>
              <a:t>РЕГИСТРАЦИЯ </a:t>
            </a:r>
            <a:r>
              <a:rPr sz="4400" spc="-50" dirty="0">
                <a:solidFill>
                  <a:srgbClr val="FF0000"/>
                </a:solidFill>
                <a:latin typeface="Times New Roman"/>
                <a:cs typeface="Times New Roman"/>
              </a:rPr>
              <a:t>НА</a:t>
            </a:r>
            <a:r>
              <a:rPr sz="4400" spc="-3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ru-RU" sz="4400" spc="-1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ГИА-9</a:t>
            </a:r>
            <a:endParaRPr sz="44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6827519" y="760476"/>
            <a:ext cx="758951" cy="7406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-76200" y="63246"/>
            <a:ext cx="8991600" cy="5674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sz="3600" spc="-190" dirty="0" smtClean="0">
                <a:solidFill>
                  <a:srgbClr val="FF0000"/>
                </a:solidFill>
                <a:latin typeface="Times New Roman"/>
                <a:cs typeface="Times New Roman"/>
              </a:rPr>
              <a:t>РАСПИСАНИЕ</a:t>
            </a:r>
            <a:r>
              <a:rPr sz="3600" spc="-31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ru-RU" sz="3600" spc="-31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 </a:t>
            </a:r>
            <a:r>
              <a:rPr lang="ru-RU" sz="3600" spc="-1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ГИА-9</a:t>
            </a:r>
            <a:endParaRPr sz="36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93953" y="1712898"/>
            <a:ext cx="1880684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600" u="heavy" spc="-60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 </a:t>
            </a:r>
            <a:endParaRPr sz="1600" dirty="0">
              <a:latin typeface="Trebuchet MS"/>
              <a:cs typeface="Trebuchet M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736654" y="1777752"/>
            <a:ext cx="1663230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600" u="heavy" spc="-59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 </a:t>
            </a:r>
            <a:endParaRPr sz="1600" dirty="0">
              <a:latin typeface="Trebuchet MS"/>
              <a:cs typeface="Trebuchet MS"/>
            </a:endParaRPr>
          </a:p>
        </p:txBody>
      </p:sp>
      <p:sp>
        <p:nvSpPr>
          <p:cNvPr id="27" name="object 7"/>
          <p:cNvSpPr txBox="1"/>
          <p:nvPr/>
        </p:nvSpPr>
        <p:spPr>
          <a:xfrm>
            <a:off x="838200" y="1200150"/>
            <a:ext cx="8001000" cy="2957348"/>
          </a:xfrm>
          <a:prstGeom prst="rect">
            <a:avLst/>
          </a:prstGeom>
          <a:solidFill>
            <a:srgbClr val="FFFF99"/>
          </a:solidFill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endParaRPr lang="ru-RU" sz="2200" b="1" dirty="0" smtClean="0">
              <a:solidFill>
                <a:srgbClr val="000713"/>
              </a:solidFill>
              <a:latin typeface="Cambria"/>
              <a:cs typeface="Cambria"/>
            </a:endParaRPr>
          </a:p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lang="ru-RU" sz="2200" b="1" dirty="0" smtClean="0">
                <a:solidFill>
                  <a:srgbClr val="000713"/>
                </a:solidFill>
                <a:latin typeface="Cambria"/>
                <a:cs typeface="Cambria"/>
              </a:rPr>
              <a:t>Государственная итоговая аттестация</a:t>
            </a:r>
            <a:r>
              <a:rPr sz="2200" b="1" spc="-5" dirty="0" smtClean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200" b="1" dirty="0" smtClean="0">
                <a:solidFill>
                  <a:srgbClr val="000713"/>
                </a:solidFill>
                <a:latin typeface="Cambria"/>
                <a:cs typeface="Cambria"/>
              </a:rPr>
              <a:t>для</a:t>
            </a:r>
            <a:r>
              <a:rPr sz="2200" b="1" spc="-20" dirty="0" smtClean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200" b="1" spc="-15" dirty="0" smtClean="0">
                <a:solidFill>
                  <a:srgbClr val="000713"/>
                </a:solidFill>
                <a:latin typeface="Cambria"/>
                <a:cs typeface="Cambria"/>
              </a:rPr>
              <a:t>выпускников</a:t>
            </a:r>
            <a:r>
              <a:rPr sz="2200" b="1" spc="-10" dirty="0" smtClean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endParaRPr lang="ru-RU" sz="2200" b="1" spc="-10" dirty="0" smtClean="0">
              <a:solidFill>
                <a:srgbClr val="000713"/>
              </a:solidFill>
              <a:latin typeface="Cambria"/>
              <a:cs typeface="Cambria"/>
            </a:endParaRPr>
          </a:p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sz="2200" b="1" dirty="0" smtClean="0">
                <a:solidFill>
                  <a:srgbClr val="000713"/>
                </a:solidFill>
                <a:latin typeface="Cambria"/>
                <a:cs typeface="Cambria"/>
              </a:rPr>
              <a:t>9</a:t>
            </a:r>
            <a:r>
              <a:rPr lang="ru-RU" sz="2200" b="1" dirty="0" smtClean="0">
                <a:solidFill>
                  <a:srgbClr val="000713"/>
                </a:solidFill>
                <a:latin typeface="Cambria"/>
                <a:cs typeface="Cambria"/>
              </a:rPr>
              <a:t>-х</a:t>
            </a:r>
            <a:r>
              <a:rPr sz="2200" b="1" spc="-5" dirty="0" smtClean="0">
                <a:solidFill>
                  <a:srgbClr val="000713"/>
                </a:solidFill>
                <a:latin typeface="Cambria"/>
                <a:cs typeface="Cambria"/>
              </a:rPr>
              <a:t> классов</a:t>
            </a:r>
            <a:r>
              <a:rPr lang="ru-RU" sz="2200" b="1" spc="-2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lang="ru-RU" sz="2200" b="1" spc="-25" dirty="0" smtClean="0">
                <a:solidFill>
                  <a:srgbClr val="000713"/>
                </a:solidFill>
                <a:latin typeface="Cambria"/>
                <a:cs typeface="Cambria"/>
              </a:rPr>
              <a:t>будет проведена</a:t>
            </a:r>
            <a:r>
              <a:rPr lang="ru-RU" sz="2200" b="1" spc="-45" dirty="0" smtClean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200" b="1" dirty="0" smtClean="0">
                <a:solidFill>
                  <a:srgbClr val="000713"/>
                </a:solidFill>
                <a:latin typeface="Cambria"/>
                <a:cs typeface="Cambria"/>
              </a:rPr>
              <a:t>в</a:t>
            </a:r>
            <a:r>
              <a:rPr lang="ru-RU" sz="22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200" b="1" dirty="0" smtClean="0">
                <a:solidFill>
                  <a:srgbClr val="FF0000"/>
                </a:solidFill>
                <a:latin typeface="Cambria"/>
                <a:cs typeface="Cambria"/>
              </a:rPr>
              <a:t>три </a:t>
            </a:r>
            <a:r>
              <a:rPr sz="2200" b="1" spc="-555" dirty="0" smtClean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200" b="1" spc="-5" dirty="0" smtClean="0">
                <a:solidFill>
                  <a:srgbClr val="000713"/>
                </a:solidFill>
                <a:latin typeface="Cambria"/>
                <a:cs typeface="Cambria"/>
              </a:rPr>
              <a:t>этапа:</a:t>
            </a:r>
            <a:endParaRPr lang="ru-RU" sz="2200" b="1" spc="-5" dirty="0" smtClean="0">
              <a:solidFill>
                <a:srgbClr val="000713"/>
              </a:solidFill>
              <a:latin typeface="Cambria"/>
              <a:cs typeface="Cambria"/>
            </a:endParaRPr>
          </a:p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endParaRPr sz="2200" dirty="0" smtClean="0">
              <a:latin typeface="Cambria"/>
              <a:cs typeface="Cambria"/>
            </a:endParaRPr>
          </a:p>
          <a:p>
            <a:pPr marL="355600" marR="1746250" indent="-342900">
              <a:lnSpc>
                <a:spcPct val="120000"/>
              </a:lnSpc>
              <a:buFont typeface="Arial" pitchFamily="34" charset="0"/>
              <a:buChar char="•"/>
            </a:pPr>
            <a:r>
              <a:rPr lang="ru-RU" sz="2200" b="1" spc="-5" dirty="0" smtClean="0">
                <a:solidFill>
                  <a:srgbClr val="000713"/>
                </a:solidFill>
                <a:latin typeface="Cambria"/>
                <a:cs typeface="Cambria"/>
              </a:rPr>
              <a:t>Д</a:t>
            </a:r>
            <a:r>
              <a:rPr sz="2200" b="1" spc="-5" dirty="0" smtClean="0">
                <a:solidFill>
                  <a:srgbClr val="000713"/>
                </a:solidFill>
                <a:latin typeface="Cambria"/>
                <a:cs typeface="Cambria"/>
              </a:rPr>
              <a:t>осрочный</a:t>
            </a:r>
            <a:r>
              <a:rPr lang="ru-RU" sz="2200" b="1" spc="-5" dirty="0" smtClean="0">
                <a:solidFill>
                  <a:srgbClr val="000713"/>
                </a:solidFill>
                <a:latin typeface="Cambria"/>
                <a:cs typeface="Cambria"/>
              </a:rPr>
              <a:t>:</a:t>
            </a:r>
            <a:r>
              <a:rPr sz="2200" b="1" spc="-5" dirty="0" smtClean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lang="ru-RU" sz="2200" b="1" spc="-5" dirty="0" smtClean="0">
                <a:solidFill>
                  <a:srgbClr val="000713"/>
                </a:solidFill>
                <a:latin typeface="Cambria"/>
                <a:cs typeface="Cambria"/>
              </a:rPr>
              <a:t>             </a:t>
            </a:r>
            <a:r>
              <a:rPr lang="ru-RU" sz="2200" b="1" spc="-5" dirty="0" smtClean="0">
                <a:solidFill>
                  <a:srgbClr val="000713"/>
                </a:solidFill>
                <a:latin typeface="Cambria"/>
                <a:cs typeface="Cambria"/>
              </a:rPr>
              <a:t>21.04.2026 </a:t>
            </a:r>
            <a:r>
              <a:rPr lang="ru-RU" sz="2200" b="1" spc="-5" dirty="0" smtClean="0">
                <a:solidFill>
                  <a:srgbClr val="000713"/>
                </a:solidFill>
                <a:latin typeface="Cambria"/>
                <a:cs typeface="Cambria"/>
              </a:rPr>
              <a:t>по </a:t>
            </a:r>
            <a:r>
              <a:rPr lang="ru-RU" sz="2200" b="1" spc="-5" dirty="0" smtClean="0">
                <a:solidFill>
                  <a:srgbClr val="000713"/>
                </a:solidFill>
                <a:latin typeface="Cambria"/>
                <a:cs typeface="Cambria"/>
              </a:rPr>
              <a:t>18.05.2026</a:t>
            </a:r>
            <a:endParaRPr lang="ru-RU" sz="2200" b="1" spc="-5" dirty="0" smtClean="0">
              <a:solidFill>
                <a:srgbClr val="000713"/>
              </a:solidFill>
              <a:latin typeface="Cambria"/>
              <a:cs typeface="Cambria"/>
            </a:endParaRPr>
          </a:p>
          <a:p>
            <a:pPr marL="355600" marR="1746250" indent="-342900">
              <a:lnSpc>
                <a:spcPct val="120000"/>
              </a:lnSpc>
              <a:buFont typeface="Arial" pitchFamily="34" charset="0"/>
              <a:buChar char="•"/>
            </a:pPr>
            <a:r>
              <a:rPr lang="ru-RU" sz="2200" b="1" spc="-5" dirty="0" smtClean="0">
                <a:solidFill>
                  <a:srgbClr val="000713"/>
                </a:solidFill>
                <a:latin typeface="Cambria"/>
                <a:cs typeface="Cambria"/>
              </a:rPr>
              <a:t>О</a:t>
            </a:r>
            <a:r>
              <a:rPr sz="2200" b="1" spc="-5" dirty="0" smtClean="0">
                <a:solidFill>
                  <a:srgbClr val="000713"/>
                </a:solidFill>
                <a:latin typeface="Cambria"/>
                <a:cs typeface="Cambria"/>
              </a:rPr>
              <a:t>сновной</a:t>
            </a:r>
            <a:r>
              <a:rPr lang="ru-RU" sz="2200" b="1" spc="-5" dirty="0" smtClean="0">
                <a:solidFill>
                  <a:srgbClr val="000713"/>
                </a:solidFill>
                <a:latin typeface="Cambria"/>
                <a:cs typeface="Cambria"/>
              </a:rPr>
              <a:t>: </a:t>
            </a:r>
            <a:r>
              <a:rPr sz="2200" b="1" spc="-45" dirty="0" smtClean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lang="ru-RU" sz="2200" b="1" spc="-45" dirty="0" smtClean="0">
                <a:solidFill>
                  <a:srgbClr val="000713"/>
                </a:solidFill>
                <a:latin typeface="Cambria"/>
                <a:cs typeface="Cambria"/>
              </a:rPr>
              <a:t>      </a:t>
            </a:r>
            <a:r>
              <a:rPr lang="ru-RU" sz="2200" b="1" spc="-5" dirty="0" smtClean="0">
                <a:solidFill>
                  <a:srgbClr val="000713"/>
                </a:solidFill>
                <a:latin typeface="Cambria"/>
                <a:cs typeface="Cambria"/>
              </a:rPr>
              <a:t>           </a:t>
            </a:r>
            <a:r>
              <a:rPr lang="ru-RU" sz="2200" b="1" spc="-5" dirty="0" smtClean="0">
                <a:solidFill>
                  <a:srgbClr val="000713"/>
                </a:solidFill>
                <a:latin typeface="Cambria"/>
                <a:cs typeface="Cambria"/>
              </a:rPr>
              <a:t>02</a:t>
            </a:r>
            <a:r>
              <a:rPr lang="ru-RU" sz="2200" b="1" spc="-5" dirty="0" smtClean="0">
                <a:solidFill>
                  <a:srgbClr val="000713"/>
                </a:solidFill>
                <a:latin typeface="Cambria"/>
                <a:cs typeface="Cambria"/>
              </a:rPr>
              <a:t>.06.2026 </a:t>
            </a:r>
            <a:r>
              <a:rPr lang="ru-RU" sz="2200" b="1" spc="-5" dirty="0" smtClean="0">
                <a:solidFill>
                  <a:srgbClr val="000713"/>
                </a:solidFill>
                <a:latin typeface="Cambria"/>
                <a:cs typeface="Cambria"/>
              </a:rPr>
              <a:t>по </a:t>
            </a:r>
            <a:r>
              <a:rPr lang="ru-RU" sz="2200" b="1" spc="-5" dirty="0" smtClean="0">
                <a:solidFill>
                  <a:srgbClr val="000713"/>
                </a:solidFill>
                <a:latin typeface="Cambria"/>
                <a:cs typeface="Cambria"/>
              </a:rPr>
              <a:t>06.07.2026</a:t>
            </a:r>
            <a:endParaRPr lang="ru-RU" sz="2200" dirty="0" smtClean="0">
              <a:latin typeface="Cambria"/>
              <a:cs typeface="Cambria"/>
            </a:endParaRPr>
          </a:p>
          <a:p>
            <a:pPr marL="355600" marR="1746250" indent="-342900">
              <a:lnSpc>
                <a:spcPct val="120000"/>
              </a:lnSpc>
              <a:buFont typeface="Arial" pitchFamily="34" charset="0"/>
              <a:buChar char="•"/>
            </a:pPr>
            <a:r>
              <a:rPr lang="ru-RU" sz="2200" b="1" spc="-5" dirty="0">
                <a:solidFill>
                  <a:srgbClr val="000713"/>
                </a:solidFill>
                <a:latin typeface="Cambria"/>
                <a:cs typeface="Cambria"/>
              </a:rPr>
              <a:t>Д</a:t>
            </a:r>
            <a:r>
              <a:rPr sz="2200" b="1" spc="-5" dirty="0" smtClean="0">
                <a:solidFill>
                  <a:srgbClr val="000713"/>
                </a:solidFill>
                <a:latin typeface="Cambria"/>
                <a:cs typeface="Cambria"/>
              </a:rPr>
              <a:t>ополнительный</a:t>
            </a:r>
            <a:r>
              <a:rPr lang="ru-RU" sz="2200" b="1" spc="-60" dirty="0" smtClean="0">
                <a:solidFill>
                  <a:srgbClr val="000713"/>
                </a:solidFill>
                <a:latin typeface="Cambria"/>
                <a:cs typeface="Cambria"/>
              </a:rPr>
              <a:t>:  </a:t>
            </a:r>
            <a:r>
              <a:rPr lang="ru-RU" sz="2200" b="1" spc="-60" dirty="0" smtClean="0">
                <a:solidFill>
                  <a:srgbClr val="000713"/>
                </a:solidFill>
                <a:latin typeface="Cambria"/>
                <a:cs typeface="Cambria"/>
              </a:rPr>
              <a:t>03.09.2026  </a:t>
            </a:r>
            <a:r>
              <a:rPr lang="ru-RU" sz="2200" b="1" spc="-60" dirty="0" smtClean="0">
                <a:solidFill>
                  <a:srgbClr val="000713"/>
                </a:solidFill>
                <a:latin typeface="Cambria"/>
                <a:cs typeface="Cambria"/>
              </a:rPr>
              <a:t>по </a:t>
            </a:r>
            <a:r>
              <a:rPr lang="ru-RU" sz="2200" b="1" spc="-60" dirty="0" smtClean="0">
                <a:solidFill>
                  <a:srgbClr val="000713"/>
                </a:solidFill>
                <a:latin typeface="Cambria"/>
                <a:cs typeface="Cambria"/>
              </a:rPr>
              <a:t>25.09.2026</a:t>
            </a:r>
            <a:r>
              <a:rPr lang="ru-RU" sz="2200" b="1" dirty="0" smtClean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endParaRPr lang="ru-RU" sz="2200" b="1" dirty="0" smtClean="0">
              <a:solidFill>
                <a:srgbClr val="000713"/>
              </a:solidFill>
              <a:latin typeface="Cambria"/>
              <a:cs typeface="Cambria"/>
            </a:endParaRPr>
          </a:p>
          <a:p>
            <a:pPr marL="12700" marR="1746250" algn="ctr">
              <a:lnSpc>
                <a:spcPct val="120000"/>
              </a:lnSpc>
            </a:pPr>
            <a:r>
              <a:rPr lang="ru-RU" b="1" dirty="0" smtClean="0">
                <a:solidFill>
                  <a:srgbClr val="000713"/>
                </a:solidFill>
                <a:latin typeface="Cambria"/>
                <a:cs typeface="Cambria"/>
              </a:rPr>
              <a:t>                </a:t>
            </a:r>
            <a:endParaRPr lang="en-US" b="1" dirty="0" smtClean="0">
              <a:solidFill>
                <a:srgbClr val="000713"/>
              </a:solidFill>
              <a:latin typeface="Cambria"/>
              <a:cs typeface="Cambr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3936415"/>
              </p:ext>
            </p:extLst>
          </p:nvPr>
        </p:nvGraphicFramePr>
        <p:xfrm>
          <a:off x="1905000" y="438150"/>
          <a:ext cx="5638800" cy="434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Acrobat Document" r:id="rId3" imgW="5829156" imgH="8010425" progId="Acrobat.Document.DC">
                  <p:embed/>
                </p:oleObj>
              </mc:Choice>
              <mc:Fallback>
                <p:oleObj name="Acrobat Document" r:id="rId3" imgW="5829156" imgH="8010425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05000" y="438150"/>
                        <a:ext cx="5638800" cy="434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331480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7800" y="468082"/>
            <a:ext cx="7180659" cy="579668"/>
          </a:xfrm>
        </p:spPr>
        <p:txBody>
          <a:bodyPr/>
          <a:lstStyle/>
          <a:p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Расписание основного периода ГИА-9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6941519"/>
              </p:ext>
            </p:extLst>
          </p:nvPr>
        </p:nvGraphicFramePr>
        <p:xfrm>
          <a:off x="1219199" y="1276350"/>
          <a:ext cx="6629401" cy="34833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9116">
                  <a:extLst>
                    <a:ext uri="{9D8B030D-6E8A-4147-A177-3AD203B41FA5}">
                      <a16:colId xmlns:a16="http://schemas.microsoft.com/office/drawing/2014/main" val="4122040530"/>
                    </a:ext>
                  </a:extLst>
                </a:gridCol>
                <a:gridCol w="5470285">
                  <a:extLst>
                    <a:ext uri="{9D8B030D-6E8A-4147-A177-3AD203B41FA5}">
                      <a16:colId xmlns:a16="http://schemas.microsoft.com/office/drawing/2014/main" val="1747974454"/>
                    </a:ext>
                  </a:extLst>
                </a:gridCol>
              </a:tblGrid>
              <a:tr h="328706">
                <a:tc>
                  <a:txBody>
                    <a:bodyPr/>
                    <a:lstStyle/>
                    <a:p>
                      <a:pPr marL="0" indent="85725" algn="l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Дата 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243138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Предмет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0885900"/>
                  </a:ext>
                </a:extLst>
              </a:tr>
              <a:tr h="482102">
                <a:tc>
                  <a:txBody>
                    <a:bodyPr/>
                    <a:lstStyle/>
                    <a:p>
                      <a:pPr marL="0" indent="85725" algn="l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02.06.2026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pPr marL="0" indent="85725" algn="l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Вторник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Математика 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4638652"/>
                  </a:ext>
                </a:extLst>
              </a:tr>
              <a:tr h="482102">
                <a:tc>
                  <a:txBody>
                    <a:bodyPr/>
                    <a:lstStyle/>
                    <a:p>
                      <a:pPr marL="0" indent="85725" algn="l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05.06.2026</a:t>
                      </a:r>
                    </a:p>
                    <a:p>
                      <a:pPr marL="0" indent="85725" algn="l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Пятница 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Учебные предметы по выбору 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7649324"/>
                  </a:ext>
                </a:extLst>
              </a:tr>
              <a:tr h="482102">
                <a:tc>
                  <a:txBody>
                    <a:bodyPr/>
                    <a:lstStyle/>
                    <a:p>
                      <a:pPr marL="0" indent="85725" algn="l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06.06.2026</a:t>
                      </a:r>
                    </a:p>
                    <a:p>
                      <a:pPr marL="0" indent="85725" algn="l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Суббота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Иностранные</a:t>
                      </a:r>
                      <a:r>
                        <a:rPr lang="ru-RU" sz="18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языки ( устная часть)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7010181"/>
                  </a:ext>
                </a:extLst>
              </a:tr>
              <a:tr h="482102">
                <a:tc>
                  <a:txBody>
                    <a:bodyPr/>
                    <a:lstStyle/>
                    <a:p>
                      <a:pPr marL="0" indent="85725" algn="l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09.06.2026</a:t>
                      </a:r>
                    </a:p>
                    <a:p>
                      <a:pPr marL="0" indent="85725" algn="l"/>
                      <a:r>
                        <a:rPr lang="ru-RU" b="0" i="0" dirty="0" smtClean="0">
                          <a:solidFill>
                            <a:schemeClr val="tx1"/>
                          </a:solidFill>
                        </a:rPr>
                        <a:t>Вторник</a:t>
                      </a:r>
                      <a:endParaRPr lang="ru-RU" b="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Русский язык 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3956577"/>
                  </a:ext>
                </a:extLst>
              </a:tr>
              <a:tr h="482102">
                <a:tc>
                  <a:txBody>
                    <a:bodyPr/>
                    <a:lstStyle/>
                    <a:p>
                      <a:pPr marL="0" indent="85725" algn="l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16.06.2026</a:t>
                      </a:r>
                    </a:p>
                    <a:p>
                      <a:pPr marL="0" indent="85725" algn="l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Вторник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Учебные предметы по выбору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958990"/>
                  </a:ext>
                </a:extLst>
              </a:tr>
              <a:tr h="613584">
                <a:tc>
                  <a:txBody>
                    <a:bodyPr/>
                    <a:lstStyle/>
                    <a:p>
                      <a:pPr marL="0" indent="85725" algn="l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19.06.2026</a:t>
                      </a:r>
                    </a:p>
                    <a:p>
                      <a:pPr marL="0" indent="85725" algn="l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Пятница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Учебные предметы по выбору</a:t>
                      </a:r>
                    </a:p>
                    <a:p>
                      <a:pPr marL="0" indent="0"/>
                      <a:endParaRPr lang="ru-RU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32634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13845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Резервные дни основного периода ГИА-9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6790311"/>
              </p:ext>
            </p:extLst>
          </p:nvPr>
        </p:nvGraphicFramePr>
        <p:xfrm>
          <a:off x="2057399" y="1200152"/>
          <a:ext cx="6324601" cy="34289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7801">
                  <a:extLst>
                    <a:ext uri="{9D8B030D-6E8A-4147-A177-3AD203B41FA5}">
                      <a16:colId xmlns:a16="http://schemas.microsoft.com/office/drawing/2014/main" val="1724866831"/>
                    </a:ext>
                  </a:extLst>
                </a:gridCol>
                <a:gridCol w="4876800">
                  <a:extLst>
                    <a:ext uri="{9D8B030D-6E8A-4147-A177-3AD203B41FA5}">
                      <a16:colId xmlns:a16="http://schemas.microsoft.com/office/drawing/2014/main" val="2538667940"/>
                    </a:ext>
                  </a:extLst>
                </a:gridCol>
              </a:tblGrid>
              <a:tr h="394705">
                <a:tc>
                  <a:txBody>
                    <a:bodyPr/>
                    <a:lstStyle/>
                    <a:p>
                      <a:pPr marL="0" indent="85725" algn="l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Дата 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80975"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Предмет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6256709"/>
                  </a:ext>
                </a:extLst>
              </a:tr>
              <a:tr h="779352">
                <a:tc>
                  <a:txBody>
                    <a:bodyPr/>
                    <a:lstStyle/>
                    <a:p>
                      <a:pPr marL="0" indent="85725" algn="l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29.06.2026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ru-RU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indent="85725" algn="l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Понедельник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Математика 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6632673"/>
                  </a:ext>
                </a:extLst>
              </a:tr>
              <a:tr h="702403">
                <a:tc>
                  <a:txBody>
                    <a:bodyPr/>
                    <a:lstStyle/>
                    <a:p>
                      <a:pPr marL="0" indent="85725" algn="l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02.07.2026</a:t>
                      </a:r>
                      <a:endParaRPr lang="ru-RU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indent="85725" algn="l"/>
                      <a:r>
                        <a:rPr lang="ru-RU" b="0" i="0" dirty="0" smtClean="0">
                          <a:solidFill>
                            <a:schemeClr val="tx1"/>
                          </a:solidFill>
                        </a:rPr>
                        <a:t>Четверг</a:t>
                      </a:r>
                      <a:endParaRPr lang="ru-RU" b="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Русский язык 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6653668"/>
                  </a:ext>
                </a:extLst>
              </a:tr>
              <a:tr h="702403">
                <a:tc>
                  <a:txBody>
                    <a:bodyPr/>
                    <a:lstStyle/>
                    <a:p>
                      <a:pPr marL="0" indent="85725" algn="l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03.07.2026</a:t>
                      </a:r>
                      <a:endParaRPr lang="ru-RU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indent="85725" algn="l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Пятница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Учебные предметы по выбору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0327057"/>
                  </a:ext>
                </a:extLst>
              </a:tr>
              <a:tr h="850135">
                <a:tc>
                  <a:txBody>
                    <a:bodyPr/>
                    <a:lstStyle/>
                    <a:p>
                      <a:pPr marL="0" indent="85725" algn="l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06.07.2026</a:t>
                      </a:r>
                      <a:endParaRPr lang="ru-RU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indent="85725" algn="l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Понедельник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Учебные предметы по выбору</a:t>
                      </a:r>
                    </a:p>
                    <a:p>
                      <a:pPr marL="0" indent="0"/>
                      <a:endParaRPr lang="ru-RU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4519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20652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-533400" y="120853"/>
            <a:ext cx="9187815" cy="55079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6175">
              <a:lnSpc>
                <a:spcPct val="100000"/>
              </a:lnSpc>
              <a:spcBef>
                <a:spcPts val="95"/>
              </a:spcBef>
            </a:pPr>
            <a:r>
              <a:rPr lang="ru-RU" sz="3500" b="1" cap="all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ВХОД УЧАСТНИКОВ НА ппэ</a:t>
            </a:r>
            <a:endParaRPr sz="37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424815" y="895350"/>
            <a:ext cx="8229600" cy="3657600"/>
          </a:xfrm>
          <a:prstGeom prst="rect">
            <a:avLst/>
          </a:prstGeom>
          <a:solidFill>
            <a:srgbClr val="FFFF99"/>
          </a:solidFill>
        </p:spPr>
        <p:txBody>
          <a:bodyPr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itchFamily="34" charset="0"/>
              <a:buChar char="•"/>
            </a:pPr>
            <a:r>
              <a:rPr lang="ru-RU" sz="3200" dirty="0" smtClean="0"/>
              <a:t>С 9:00 (по графику ППЭ)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3200" dirty="0" smtClean="0"/>
              <a:t>При предъявлении паспорта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3200" dirty="0" smtClean="0"/>
              <a:t>Начало первой части инструктажа в 9.50 начало второй части в 10:00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3200" b="1" dirty="0" smtClean="0"/>
              <a:t>Опоздавшим</a:t>
            </a:r>
            <a:r>
              <a:rPr lang="ru-RU" sz="3200" dirty="0" smtClean="0"/>
              <a:t> участникам повторно инструктаж </a:t>
            </a:r>
            <a:r>
              <a:rPr lang="ru-RU" sz="3200" b="1" dirty="0" smtClean="0"/>
              <a:t>не проводится</a:t>
            </a:r>
          </a:p>
        </p:txBody>
      </p:sp>
    </p:spTree>
    <p:extLst>
      <p:ext uri="{BB962C8B-B14F-4D97-AF65-F5344CB8AC3E}">
        <p14:creationId xmlns:p14="http://schemas.microsoft.com/office/powerpoint/2010/main" val="1787388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-1981200" y="120853"/>
            <a:ext cx="10635615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6175" algn="ctr">
              <a:lnSpc>
                <a:spcPct val="100000"/>
              </a:lnSpc>
              <a:spcBef>
                <a:spcPts val="95"/>
              </a:spcBef>
            </a:pP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</a:t>
            </a:r>
            <a:endParaRPr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71" t="29286" r="45653" b="31718"/>
          <a:stretch/>
        </p:blipFill>
        <p:spPr bwMode="auto">
          <a:xfrm>
            <a:off x="5181600" y="980638"/>
            <a:ext cx="3419595" cy="402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474233" y="974344"/>
            <a:ext cx="4632960" cy="4054288"/>
          </a:xfrm>
          <a:prstGeom prst="rect">
            <a:avLst/>
          </a:prstGeom>
          <a:solidFill>
            <a:srgbClr val="FFFF99"/>
          </a:solidFill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Участникам </a:t>
            </a:r>
            <a:r>
              <a:rPr lang="ru-RU" b="1" dirty="0" smtClean="0">
                <a:solidFill>
                  <a:schemeClr val="tx1"/>
                </a:solidFill>
              </a:rPr>
              <a:t>ЗАПРЕЩАЕТСЯ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b="1" dirty="0">
                <a:solidFill>
                  <a:schemeClr val="tx1"/>
                </a:solidFill>
              </a:rPr>
              <a:t>свободно перемещаться </a:t>
            </a:r>
            <a:r>
              <a:rPr lang="ru-RU" dirty="0">
                <a:solidFill>
                  <a:schemeClr val="tx1"/>
                </a:solidFill>
              </a:rPr>
              <a:t>по ППЭ, </a:t>
            </a:r>
            <a:r>
              <a:rPr lang="ru-RU" b="1" dirty="0">
                <a:solidFill>
                  <a:schemeClr val="tx1"/>
                </a:solidFill>
              </a:rPr>
              <a:t>разговаривать друг с </a:t>
            </a:r>
            <a:r>
              <a:rPr lang="ru-RU" b="1" dirty="0" smtClean="0">
                <a:solidFill>
                  <a:schemeClr val="tx1"/>
                </a:solidFill>
              </a:rPr>
              <a:t>другом</a:t>
            </a:r>
            <a:r>
              <a:rPr lang="ru-RU" dirty="0" smtClean="0">
                <a:solidFill>
                  <a:schemeClr val="tx1"/>
                </a:solidFill>
              </a:rPr>
              <a:t>, запрещено иметь при себе: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Средства связи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фото-, аудио-, видеоаппаратуру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Справочные материалы, письменные заметки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Иные средства хранения и передачи информации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7388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 txBox="1">
            <a:spLocks/>
          </p:cNvSpPr>
          <p:nvPr/>
        </p:nvSpPr>
        <p:spPr>
          <a:xfrm>
            <a:off x="457200" y="1504950"/>
            <a:ext cx="8305800" cy="2800350"/>
          </a:xfrm>
          <a:prstGeom prst="rect">
            <a:avLst/>
          </a:prstGeom>
          <a:solidFill>
            <a:srgbClr val="FFFF99"/>
          </a:solidFill>
        </p:spPr>
        <p:txBody>
          <a:bodyPr>
            <a:normAutofit lnSpcReduction="10000"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Обучающиеся с ОВЗ (при предъявлении копии рекомендаций ПМПК), обучающиеся - дети-инвалиды и инвалиды (при предъявлении оригинала или заверенной копии справки, подтверждающей инвалидность) при сдаче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ГИА-9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имеют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увеличение продолжительности экзамена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1,5 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часа,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специальных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условий, учитывающих состояние здоровья, особенности психофизического развития</a:t>
            </a:r>
          </a:p>
        </p:txBody>
      </p:sp>
      <p:sp>
        <p:nvSpPr>
          <p:cNvPr id="8" name="object 2"/>
          <p:cNvSpPr txBox="1"/>
          <p:nvPr/>
        </p:nvSpPr>
        <p:spPr>
          <a:xfrm>
            <a:off x="-1676400" y="120853"/>
            <a:ext cx="10330815" cy="97911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6175" algn="ctr">
              <a:lnSpc>
                <a:spcPct val="100000"/>
              </a:lnSpc>
              <a:spcBef>
                <a:spcPts val="95"/>
              </a:spcBef>
            </a:pPr>
            <a:endParaRPr lang="ru-RU" sz="3400" b="1" dirty="0" smtClean="0">
              <a:solidFill>
                <a:srgbClr val="FF0000"/>
              </a:solidFill>
            </a:endParaRPr>
          </a:p>
          <a:p>
            <a:pPr marL="2416175" algn="ctr">
              <a:lnSpc>
                <a:spcPct val="100000"/>
              </a:lnSpc>
              <a:spcBef>
                <a:spcPts val="95"/>
              </a:spcBef>
            </a:pP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Особые условия</a:t>
            </a:r>
            <a:endParaRPr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0693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7437119" y="4587239"/>
            <a:ext cx="595883" cy="5562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838200" y="133350"/>
            <a:ext cx="8305800" cy="382156"/>
          </a:xfrm>
          <a:prstGeom prst="rect">
            <a:avLst/>
          </a:prstGeom>
          <a:solidFill>
            <a:srgbClr val="FFFF99"/>
          </a:solidFill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0" u="heavy" spc="-60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i="1" u="heavy" spc="27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Приказ </a:t>
            </a:r>
            <a:r>
              <a:rPr sz="2400" i="1" u="heavy" spc="18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Минпросвещения </a:t>
            </a:r>
            <a:r>
              <a:rPr sz="2400" i="1" u="heavy" spc="16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России </a:t>
            </a:r>
            <a:r>
              <a:rPr sz="2400" i="1" u="heavy" spc="24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и</a:t>
            </a:r>
            <a:r>
              <a:rPr sz="2400" i="1" u="heavy" spc="-29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 </a:t>
            </a:r>
            <a:r>
              <a:rPr sz="2400" i="1" u="heavy" spc="14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Рособрнадзора</a:t>
            </a:r>
            <a:endParaRPr sz="2400" dirty="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61620" y="1352550"/>
            <a:ext cx="8882380" cy="3616375"/>
          </a:xfrm>
          <a:prstGeom prst="rect">
            <a:avLst/>
          </a:prstGeom>
          <a:solidFill>
            <a:srgbClr val="FFFF99"/>
          </a:solidFill>
        </p:spPr>
        <p:txBody>
          <a:bodyPr vert="horz" wrap="square" lIns="0" tIns="12700" rIns="0" bIns="0" rtlCol="0">
            <a:spAutoFit/>
          </a:bodyPr>
          <a:lstStyle/>
          <a:p>
            <a:pPr marL="7620" algn="ctr">
              <a:lnSpc>
                <a:spcPct val="100000"/>
              </a:lnSpc>
              <a:spcBef>
                <a:spcPts val="100"/>
              </a:spcBef>
            </a:pPr>
            <a:r>
              <a:rPr sz="2400" u="heavy" spc="-60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i="1" u="heavy" spc="15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от </a:t>
            </a:r>
            <a:r>
              <a:rPr sz="2400" b="1" i="1" u="heavy" spc="165" dirty="0" smtClean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0</a:t>
            </a:r>
            <a:r>
              <a:rPr lang="ru-RU" sz="2400" b="1" i="1" u="heavy" spc="165" dirty="0" smtClean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4</a:t>
            </a:r>
            <a:r>
              <a:rPr sz="2400" b="1" i="1" u="heavy" spc="165" dirty="0" smtClean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.</a:t>
            </a:r>
            <a:r>
              <a:rPr lang="ru-RU" sz="2400" b="1" i="1" u="heavy" spc="165" dirty="0" smtClean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04</a:t>
            </a:r>
            <a:r>
              <a:rPr sz="2400" b="1" i="1" u="heavy" spc="165" dirty="0" smtClean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.20</a:t>
            </a:r>
            <a:r>
              <a:rPr lang="ru-RU" sz="2400" b="1" i="1" u="heavy" spc="165" dirty="0" smtClean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23</a:t>
            </a:r>
            <a:r>
              <a:rPr sz="2400" b="1" i="1" u="heavy" spc="165" dirty="0" smtClean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 </a:t>
            </a:r>
            <a:r>
              <a:rPr sz="2400" b="1" i="1" u="heavy" spc="215" dirty="0" smtClean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№</a:t>
            </a:r>
            <a:r>
              <a:rPr lang="ru-RU" sz="2400" b="1" i="1" u="heavy" spc="215" dirty="0" smtClean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232</a:t>
            </a:r>
            <a:r>
              <a:rPr sz="2400" b="1" i="1" u="heavy" spc="215" dirty="0" smtClean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/</a:t>
            </a:r>
            <a:r>
              <a:rPr lang="ru-RU" sz="2400" b="1" i="1" u="heavy" spc="215" dirty="0" smtClean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551</a:t>
            </a:r>
            <a:r>
              <a:rPr sz="2400" b="1" i="1" u="heavy" spc="215" dirty="0" smtClean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 </a:t>
            </a:r>
            <a:r>
              <a:rPr sz="2400" b="1" i="1" u="heavy" spc="5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"Об</a:t>
            </a:r>
            <a:r>
              <a:rPr sz="2400" b="1" i="1" u="heavy" spc="-13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 </a:t>
            </a:r>
            <a:r>
              <a:rPr sz="2400" b="1" i="1" u="heavy" spc="17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утверждении</a:t>
            </a:r>
            <a:endParaRPr sz="2400" dirty="0">
              <a:latin typeface="Trebuchet MS"/>
              <a:cs typeface="Trebuchet MS"/>
            </a:endParaRPr>
          </a:p>
          <a:p>
            <a:pPr marL="9525" algn="ctr">
              <a:lnSpc>
                <a:spcPct val="100000"/>
              </a:lnSpc>
            </a:pPr>
            <a:r>
              <a:rPr sz="2400" u="heavy" spc="-60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i="1" u="heavy" spc="229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Порядка </a:t>
            </a:r>
            <a:r>
              <a:rPr sz="2400" b="1" i="1" u="heavy" spc="14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проведения </a:t>
            </a:r>
            <a:r>
              <a:rPr sz="2400" b="1" i="1" u="heavy" spc="13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государственной</a:t>
            </a:r>
            <a:r>
              <a:rPr sz="2400" b="1" i="1" u="heavy" spc="-3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 </a:t>
            </a:r>
            <a:r>
              <a:rPr sz="2400" b="1" i="1" u="heavy" spc="10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итоговой</a:t>
            </a:r>
            <a:endParaRPr sz="2400" dirty="0">
              <a:latin typeface="Trebuchet MS"/>
              <a:cs typeface="Trebuchet MS"/>
            </a:endParaRPr>
          </a:p>
          <a:p>
            <a:pPr marL="8890" algn="ctr">
              <a:lnSpc>
                <a:spcPct val="100000"/>
              </a:lnSpc>
            </a:pPr>
            <a:r>
              <a:rPr sz="2400" u="heavy" spc="-60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i="1" u="heavy" spc="21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аттестации </a:t>
            </a:r>
            <a:r>
              <a:rPr sz="2400" b="1" i="1" u="heavy" spc="15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по </a:t>
            </a:r>
            <a:r>
              <a:rPr sz="2400" b="1" i="1" u="heavy" spc="16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образовательным</a:t>
            </a:r>
            <a:r>
              <a:rPr sz="2400" b="1" i="1" u="heavy" spc="-9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 </a:t>
            </a:r>
            <a:r>
              <a:rPr sz="2400" b="1" i="1" u="heavy" spc="17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программам</a:t>
            </a:r>
            <a:endParaRPr sz="2400" dirty="0">
              <a:latin typeface="Trebuchet MS"/>
              <a:cs typeface="Trebuchet MS"/>
            </a:endParaRPr>
          </a:p>
          <a:p>
            <a:pPr marL="5715" algn="ctr">
              <a:lnSpc>
                <a:spcPct val="100000"/>
              </a:lnSpc>
            </a:pPr>
            <a:r>
              <a:rPr sz="2400" u="heavy" spc="-60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ru-RU" sz="2400" b="1" i="1" u="heavy" spc="75" dirty="0" smtClean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imes New Roman"/>
              </a:rPr>
              <a:t>основно</a:t>
            </a:r>
            <a:r>
              <a:rPr sz="2400" b="1" i="1" u="heavy" spc="75" dirty="0" smtClean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го </a:t>
            </a:r>
            <a:r>
              <a:rPr sz="2400" b="1" i="1" u="heavy" spc="7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общего</a:t>
            </a:r>
            <a:r>
              <a:rPr sz="2400" b="1" i="1" u="heavy" spc="11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 </a:t>
            </a:r>
            <a:r>
              <a:rPr sz="2400" b="1" i="1" u="heavy" spc="16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образования</a:t>
            </a:r>
            <a:r>
              <a:rPr sz="2400" b="1" i="1" u="heavy" spc="160" dirty="0" smtClean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"</a:t>
            </a:r>
            <a:endParaRPr lang="en-US" sz="2400" b="1" i="1" u="heavy" spc="160" dirty="0" smtClean="0">
              <a:solidFill>
                <a:srgbClr val="001F5F"/>
              </a:solidFill>
              <a:uFill>
                <a:solidFill>
                  <a:srgbClr val="001F5F"/>
                </a:solidFill>
              </a:uFill>
              <a:latin typeface="Trebuchet MS"/>
              <a:cs typeface="Trebuchet MS"/>
            </a:endParaRPr>
          </a:p>
          <a:p>
            <a:pPr marL="5715" algn="ctr">
              <a:lnSpc>
                <a:spcPct val="100000"/>
              </a:lnSpc>
            </a:pPr>
            <a:endParaRPr sz="2400" dirty="0">
              <a:latin typeface="Trebuchet MS"/>
              <a:cs typeface="Trebuchet MS"/>
            </a:endParaRPr>
          </a:p>
          <a:p>
            <a:pPr marL="12700" marR="5080" algn="ctr">
              <a:lnSpc>
                <a:spcPts val="3360"/>
              </a:lnSpc>
              <a:spcBef>
                <a:spcPts val="90"/>
              </a:spcBef>
            </a:pPr>
            <a:r>
              <a:rPr lang="ru-RU" sz="2800" b="1" dirty="0">
                <a:solidFill>
                  <a:srgbClr val="000713"/>
                </a:solidFill>
                <a:latin typeface="Cambria"/>
                <a:cs typeface="Cambria"/>
              </a:rPr>
              <a:t>к</a:t>
            </a:r>
            <a:r>
              <a:rPr lang="ru-RU" sz="2800" b="1" spc="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lang="ru-RU" sz="2800" b="1" spc="-5" dirty="0">
                <a:solidFill>
                  <a:srgbClr val="000713"/>
                </a:solidFill>
                <a:latin typeface="Cambria"/>
                <a:cs typeface="Cambria"/>
              </a:rPr>
              <a:t>ГИА-9</a:t>
            </a:r>
            <a:r>
              <a:rPr lang="ru-RU" sz="28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lang="ru-RU" sz="2800" b="1" spc="-15" dirty="0">
                <a:solidFill>
                  <a:srgbClr val="000713"/>
                </a:solidFill>
                <a:latin typeface="Cambria"/>
                <a:cs typeface="Cambria"/>
              </a:rPr>
              <a:t>допускаются</a:t>
            </a:r>
            <a:r>
              <a:rPr lang="ru-RU" sz="2800" b="1" spc="-10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lang="ru-RU" sz="2800" b="1" spc="-5" dirty="0">
                <a:solidFill>
                  <a:srgbClr val="000713"/>
                </a:solidFill>
                <a:latin typeface="Cambria"/>
                <a:cs typeface="Cambria"/>
              </a:rPr>
              <a:t>обучающиеся,</a:t>
            </a:r>
            <a:r>
              <a:rPr lang="ru-RU" sz="2800" b="1" dirty="0">
                <a:solidFill>
                  <a:srgbClr val="000713"/>
                </a:solidFill>
                <a:latin typeface="Cambria"/>
                <a:cs typeface="Cambria"/>
              </a:rPr>
              <a:t> не</a:t>
            </a:r>
            <a:r>
              <a:rPr lang="ru-RU" sz="2800" b="1" spc="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lang="ru-RU" sz="2800" b="1" spc="-5" dirty="0">
                <a:solidFill>
                  <a:srgbClr val="000713"/>
                </a:solidFill>
                <a:latin typeface="Cambria"/>
                <a:cs typeface="Cambria"/>
              </a:rPr>
              <a:t>имеющие </a:t>
            </a:r>
            <a:r>
              <a:rPr lang="ru-RU" sz="28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lang="ru-RU" sz="2800" b="1" spc="-10" dirty="0">
                <a:solidFill>
                  <a:srgbClr val="000713"/>
                </a:solidFill>
                <a:latin typeface="Cambria"/>
                <a:cs typeface="Cambria"/>
              </a:rPr>
              <a:t>академической</a:t>
            </a:r>
            <a:r>
              <a:rPr lang="ru-RU" sz="2800" b="1" spc="-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lang="ru-RU" sz="2800" b="1" spc="-10" dirty="0">
                <a:solidFill>
                  <a:srgbClr val="000713"/>
                </a:solidFill>
                <a:latin typeface="Cambria"/>
                <a:cs typeface="Cambria"/>
              </a:rPr>
              <a:t>задолженности</a:t>
            </a:r>
            <a:r>
              <a:rPr lang="ru-RU" sz="2800" b="1" spc="-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lang="ru-RU" sz="2800" b="1" dirty="0">
                <a:solidFill>
                  <a:srgbClr val="000713"/>
                </a:solidFill>
                <a:latin typeface="Cambria"/>
                <a:cs typeface="Cambria"/>
              </a:rPr>
              <a:t>и</a:t>
            </a:r>
            <a:r>
              <a:rPr lang="ru-RU" sz="2800" b="1" spc="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lang="ru-RU" sz="2800" b="1" dirty="0">
                <a:solidFill>
                  <a:srgbClr val="000713"/>
                </a:solidFill>
                <a:latin typeface="Cambria"/>
                <a:cs typeface="Cambria"/>
              </a:rPr>
              <a:t>в</a:t>
            </a:r>
            <a:r>
              <a:rPr lang="ru-RU" sz="2800" b="1" spc="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lang="ru-RU" sz="2800" b="1" spc="-5" dirty="0">
                <a:solidFill>
                  <a:srgbClr val="000713"/>
                </a:solidFill>
                <a:latin typeface="Cambria"/>
                <a:cs typeface="Cambria"/>
              </a:rPr>
              <a:t>полном</a:t>
            </a:r>
            <a:r>
              <a:rPr lang="ru-RU" sz="28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lang="ru-RU" sz="2800" b="1" spc="-15" dirty="0">
                <a:solidFill>
                  <a:srgbClr val="000713"/>
                </a:solidFill>
                <a:latin typeface="Cambria"/>
                <a:cs typeface="Cambria"/>
              </a:rPr>
              <a:t>объеме </a:t>
            </a:r>
            <a:r>
              <a:rPr lang="ru-RU" sz="2800" b="1" spc="-51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lang="ru-RU" sz="2800" b="1" dirty="0">
                <a:solidFill>
                  <a:srgbClr val="000713"/>
                </a:solidFill>
                <a:latin typeface="Cambria"/>
                <a:cs typeface="Cambria"/>
              </a:rPr>
              <a:t>выполнившие </a:t>
            </a:r>
            <a:r>
              <a:rPr lang="ru-RU" sz="2800" b="1" spc="-5" dirty="0">
                <a:solidFill>
                  <a:srgbClr val="000713"/>
                </a:solidFill>
                <a:latin typeface="Cambria"/>
                <a:cs typeface="Cambria"/>
              </a:rPr>
              <a:t>учебный </a:t>
            </a:r>
            <a:r>
              <a:rPr lang="ru-RU" sz="2800" b="1" spc="-5" dirty="0" smtClean="0">
                <a:solidFill>
                  <a:srgbClr val="000713"/>
                </a:solidFill>
                <a:latin typeface="Cambria"/>
                <a:cs typeface="Cambria"/>
              </a:rPr>
              <a:t>план </a:t>
            </a:r>
            <a:r>
              <a:rPr sz="2800" b="1" spc="-50" dirty="0" smtClean="0">
                <a:latin typeface="Georgia"/>
                <a:cs typeface="Georgia"/>
              </a:rPr>
              <a:t>и </a:t>
            </a:r>
            <a:r>
              <a:rPr sz="2800" b="1" spc="-20" dirty="0" smtClean="0">
                <a:latin typeface="Georgia"/>
                <a:cs typeface="Georgia"/>
              </a:rPr>
              <a:t>получивши</a:t>
            </a:r>
            <a:r>
              <a:rPr lang="ru-RU" sz="2800" b="1" spc="-20" dirty="0" smtClean="0">
                <a:latin typeface="Georgia"/>
                <a:cs typeface="Georgia"/>
              </a:rPr>
              <a:t>е</a:t>
            </a:r>
            <a:r>
              <a:rPr sz="2800" b="1" spc="-20" dirty="0" smtClean="0">
                <a:latin typeface="Georgia"/>
                <a:cs typeface="Georgia"/>
              </a:rPr>
              <a:t>  </a:t>
            </a:r>
            <a:r>
              <a:rPr sz="2800" b="1" spc="-45" dirty="0" smtClean="0">
                <a:solidFill>
                  <a:srgbClr val="FF0000"/>
                </a:solidFill>
                <a:latin typeface="Georgia"/>
                <a:cs typeface="Georgia"/>
              </a:rPr>
              <a:t>ЗАЧЕТ </a:t>
            </a:r>
            <a:r>
              <a:rPr sz="2800" b="1" spc="-35" dirty="0" smtClean="0">
                <a:solidFill>
                  <a:srgbClr val="FF0000"/>
                </a:solidFill>
                <a:latin typeface="Georgia"/>
                <a:cs typeface="Georgia"/>
              </a:rPr>
              <a:t>за </a:t>
            </a:r>
            <a:r>
              <a:rPr sz="2800" b="1" spc="35" dirty="0" smtClean="0">
                <a:solidFill>
                  <a:srgbClr val="FF0000"/>
                </a:solidFill>
                <a:latin typeface="Georgia"/>
                <a:cs typeface="Georgia"/>
              </a:rPr>
              <a:t>итоговое</a:t>
            </a:r>
            <a:r>
              <a:rPr sz="2800" b="1" spc="70" dirty="0" smtClean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2800" b="1" spc="-5" dirty="0" smtClean="0">
                <a:solidFill>
                  <a:srgbClr val="FF0000"/>
                </a:solidFill>
                <a:latin typeface="Georgia"/>
                <a:cs typeface="Georgia"/>
              </a:rPr>
              <a:t>со</a:t>
            </a:r>
            <a:r>
              <a:rPr lang="ru-RU" sz="2800" b="1" spc="-5" dirty="0" smtClean="0">
                <a:solidFill>
                  <a:srgbClr val="FF0000"/>
                </a:solidFill>
                <a:latin typeface="Georgia"/>
                <a:cs typeface="Georgia"/>
              </a:rPr>
              <a:t>беседование</a:t>
            </a:r>
            <a:r>
              <a:rPr sz="2800" b="1" spc="-5" dirty="0" smtClean="0">
                <a:solidFill>
                  <a:srgbClr val="FF0000"/>
                </a:solidFill>
                <a:latin typeface="Georgia"/>
                <a:cs typeface="Georgia"/>
              </a:rPr>
              <a:t>ние</a:t>
            </a:r>
            <a:r>
              <a:rPr lang="ru-RU" sz="2800" b="1" spc="-5" dirty="0" smtClean="0">
                <a:solidFill>
                  <a:srgbClr val="FF0000"/>
                </a:solidFill>
                <a:latin typeface="Georgia"/>
                <a:cs typeface="Georgia"/>
              </a:rPr>
              <a:t> (ИС-9)</a:t>
            </a:r>
            <a:endParaRPr sz="2800" dirty="0">
              <a:solidFill>
                <a:srgbClr val="FF0000"/>
              </a:solidFill>
              <a:latin typeface="Georgia"/>
              <a:cs typeface="Georg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3"/>
          <p:cNvSpPr txBox="1"/>
          <p:nvPr/>
        </p:nvSpPr>
        <p:spPr>
          <a:xfrm>
            <a:off x="1131824" y="1126617"/>
            <a:ext cx="180784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spc="-45" dirty="0">
                <a:latin typeface="Microsoft Sans Serif"/>
                <a:cs typeface="Microsoft Sans Serif"/>
              </a:rPr>
              <a:t>СПРАВКА</a:t>
            </a:r>
            <a:endParaRPr sz="1800" dirty="0">
              <a:latin typeface="Microsoft Sans Serif"/>
              <a:cs typeface="Microsoft Sans Serif"/>
            </a:endParaRPr>
          </a:p>
          <a:p>
            <a:pPr marL="12700" marR="5080" algn="ctr">
              <a:lnSpc>
                <a:spcPct val="100000"/>
              </a:lnSpc>
            </a:pPr>
            <a:r>
              <a:rPr sz="1800" spc="-5" dirty="0">
                <a:latin typeface="Microsoft Sans Serif"/>
                <a:cs typeface="Microsoft Sans Serif"/>
              </a:rPr>
              <a:t>об</a:t>
            </a:r>
            <a:r>
              <a:rPr sz="1800" spc="-55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установлении </a:t>
            </a:r>
            <a:r>
              <a:rPr sz="1800" spc="-465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инвалидности</a:t>
            </a:r>
            <a:endParaRPr sz="1800" dirty="0">
              <a:latin typeface="Microsoft Sans Serif"/>
              <a:cs typeface="Microsoft Sans Serif"/>
            </a:endParaRPr>
          </a:p>
        </p:txBody>
      </p:sp>
      <p:grpSp>
        <p:nvGrpSpPr>
          <p:cNvPr id="7" name="object 4"/>
          <p:cNvGrpSpPr/>
          <p:nvPr/>
        </p:nvGrpSpPr>
        <p:grpSpPr>
          <a:xfrm>
            <a:off x="1295400" y="2313559"/>
            <a:ext cx="2438400" cy="2214245"/>
            <a:chOff x="857250" y="3500501"/>
            <a:chExt cx="2357755" cy="2214245"/>
          </a:xfrm>
        </p:grpSpPr>
        <p:pic>
          <p:nvPicPr>
            <p:cNvPr id="8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52472" y="4075137"/>
              <a:ext cx="1462024" cy="1639189"/>
            </a:xfrm>
            <a:prstGeom prst="rect">
              <a:avLst/>
            </a:prstGeom>
          </p:spPr>
        </p:pic>
        <p:pic>
          <p:nvPicPr>
            <p:cNvPr id="9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57250" y="3500501"/>
              <a:ext cx="1473073" cy="1675511"/>
            </a:xfrm>
            <a:prstGeom prst="rect">
              <a:avLst/>
            </a:prstGeom>
          </p:spPr>
        </p:pic>
      </p:grpSp>
      <p:sp>
        <p:nvSpPr>
          <p:cNvPr id="10" name="object 7"/>
          <p:cNvSpPr txBox="1"/>
          <p:nvPr/>
        </p:nvSpPr>
        <p:spPr>
          <a:xfrm>
            <a:off x="4937252" y="1197863"/>
            <a:ext cx="25577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40" dirty="0">
                <a:latin typeface="Microsoft Sans Serif"/>
                <a:cs typeface="Microsoft Sans Serif"/>
              </a:rPr>
              <a:t>ЗАКЛЮЧЕНИЕ</a:t>
            </a:r>
            <a:r>
              <a:rPr sz="1800" spc="445" dirty="0">
                <a:latin typeface="Microsoft Sans Serif"/>
                <a:cs typeface="Microsoft Sans Serif"/>
              </a:rPr>
              <a:t> </a:t>
            </a:r>
            <a:r>
              <a:rPr sz="1800" spc="-40" dirty="0">
                <a:latin typeface="Microsoft Sans Serif"/>
                <a:cs typeface="Microsoft Sans Serif"/>
              </a:rPr>
              <a:t>ЦПМПК</a:t>
            </a:r>
            <a:endParaRPr sz="1800" dirty="0">
              <a:latin typeface="Microsoft Sans Serif"/>
              <a:cs typeface="Microsoft Sans Serif"/>
            </a:endParaRPr>
          </a:p>
        </p:txBody>
      </p:sp>
      <p:pic>
        <p:nvPicPr>
          <p:cNvPr id="11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937252" y="1956308"/>
            <a:ext cx="1706499" cy="2428875"/>
          </a:xfrm>
          <a:prstGeom prst="rect">
            <a:avLst/>
          </a:prstGeom>
        </p:spPr>
      </p:pic>
      <p:sp>
        <p:nvSpPr>
          <p:cNvPr id="12" name="object 9"/>
          <p:cNvSpPr txBox="1"/>
          <p:nvPr/>
        </p:nvSpPr>
        <p:spPr>
          <a:xfrm>
            <a:off x="7009256" y="2414397"/>
            <a:ext cx="1748155" cy="1000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buSzPct val="93750"/>
              <a:buFont typeface="Wingdings"/>
              <a:buChar char=""/>
              <a:tabLst>
                <a:tab pos="174625" algn="l"/>
              </a:tabLst>
            </a:pPr>
            <a:r>
              <a:rPr sz="1600" spc="-10" dirty="0">
                <a:latin typeface="Microsoft Sans Serif"/>
                <a:cs typeface="Microsoft Sans Serif"/>
              </a:rPr>
              <a:t>специальные </a:t>
            </a:r>
            <a:r>
              <a:rPr sz="1600" spc="-5" dirty="0">
                <a:latin typeface="Microsoft Sans Serif"/>
                <a:cs typeface="Microsoft Sans Serif"/>
              </a:rPr>
              <a:t> условия, </a:t>
            </a:r>
            <a:r>
              <a:rPr sz="1600" dirty="0">
                <a:latin typeface="Microsoft Sans Serif"/>
                <a:cs typeface="Microsoft Sans Serif"/>
              </a:rPr>
              <a:t> </a:t>
            </a:r>
            <a:r>
              <a:rPr sz="1600" spc="-45" dirty="0">
                <a:latin typeface="Microsoft Sans Serif"/>
                <a:cs typeface="Microsoft Sans Serif"/>
              </a:rPr>
              <a:t>ре</a:t>
            </a:r>
            <a:r>
              <a:rPr sz="1600" spc="-30" dirty="0">
                <a:latin typeface="Microsoft Sans Serif"/>
                <a:cs typeface="Microsoft Sans Serif"/>
              </a:rPr>
              <a:t>ком</a:t>
            </a:r>
            <a:r>
              <a:rPr sz="1600" spc="-10" dirty="0">
                <a:latin typeface="Microsoft Sans Serif"/>
                <a:cs typeface="Microsoft Sans Serif"/>
              </a:rPr>
              <a:t>ендо</a:t>
            </a:r>
            <a:r>
              <a:rPr sz="1600" spc="-15" dirty="0">
                <a:latin typeface="Microsoft Sans Serif"/>
                <a:cs typeface="Microsoft Sans Serif"/>
              </a:rPr>
              <a:t>ван</a:t>
            </a:r>
            <a:r>
              <a:rPr sz="1600" spc="-20" dirty="0">
                <a:latin typeface="Microsoft Sans Serif"/>
                <a:cs typeface="Microsoft Sans Serif"/>
              </a:rPr>
              <a:t>н</a:t>
            </a:r>
            <a:r>
              <a:rPr sz="1600" spc="-5" dirty="0">
                <a:latin typeface="Microsoft Sans Serif"/>
                <a:cs typeface="Microsoft Sans Serif"/>
              </a:rPr>
              <a:t>ые  </a:t>
            </a:r>
            <a:r>
              <a:rPr sz="1600" spc="-35" dirty="0">
                <a:latin typeface="Microsoft Sans Serif"/>
                <a:cs typeface="Microsoft Sans Serif"/>
              </a:rPr>
              <a:t>ЦПМПК</a:t>
            </a:r>
            <a:endParaRPr sz="1600" dirty="0">
              <a:latin typeface="Microsoft Sans Serif"/>
              <a:cs typeface="Microsoft Sans Serif"/>
            </a:endParaRPr>
          </a:p>
        </p:txBody>
      </p:sp>
      <p:sp>
        <p:nvSpPr>
          <p:cNvPr id="15" name="object 2"/>
          <p:cNvSpPr txBox="1"/>
          <p:nvPr/>
        </p:nvSpPr>
        <p:spPr>
          <a:xfrm>
            <a:off x="-1066800" y="120853"/>
            <a:ext cx="9721215" cy="133049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6175" algn="ctr">
              <a:lnSpc>
                <a:spcPct val="100000"/>
              </a:lnSpc>
              <a:spcBef>
                <a:spcPts val="95"/>
              </a:spcBef>
            </a:pPr>
            <a:endParaRPr lang="ru-RU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416175">
              <a:lnSpc>
                <a:spcPct val="100000"/>
              </a:lnSpc>
              <a:spcBef>
                <a:spcPts val="95"/>
              </a:spcBef>
            </a:pP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Особые условия</a:t>
            </a:r>
          </a:p>
          <a:p>
            <a:pPr marL="2416175" algn="ctr">
              <a:lnSpc>
                <a:spcPct val="100000"/>
              </a:lnSpc>
              <a:spcBef>
                <a:spcPts val="95"/>
              </a:spcBef>
            </a:pPr>
            <a:endParaRPr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8357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-1600200" y="120853"/>
            <a:ext cx="10254615" cy="88678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6175" algn="ctr">
              <a:lnSpc>
                <a:spcPct val="100000"/>
              </a:lnSpc>
              <a:spcBef>
                <a:spcPts val="95"/>
              </a:spcBef>
            </a:pPr>
            <a:endParaRPr lang="ru-RU" sz="2800" b="1" dirty="0" smtClean="0">
              <a:solidFill>
                <a:srgbClr val="FF0000"/>
              </a:solidFill>
            </a:endParaRPr>
          </a:p>
          <a:p>
            <a:pPr marL="2416175" algn="ctr">
              <a:lnSpc>
                <a:spcPct val="100000"/>
              </a:lnSpc>
              <a:spcBef>
                <a:spcPts val="95"/>
              </a:spcBef>
            </a:pP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Удаление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экзамена</a:t>
            </a:r>
            <a:endParaRPr sz="37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1295400" y="1352550"/>
            <a:ext cx="7391400" cy="2952750"/>
          </a:xfrm>
          <a:prstGeom prst="rect">
            <a:avLst/>
          </a:prstGeom>
          <a:solidFill>
            <a:srgbClr val="FFFF99"/>
          </a:solidFill>
        </p:spPr>
        <p:txBody>
          <a:bodyPr>
            <a:normAutofit fontScale="92500" lnSpcReduction="20000"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itchFamily="34" charset="0"/>
              <a:buChar char="•"/>
            </a:pPr>
            <a:r>
              <a:rPr lang="ru-RU" sz="3200" dirty="0" smtClean="0"/>
              <a:t>Лица, </a:t>
            </a:r>
            <a:r>
              <a:rPr lang="ru-RU" sz="3200" b="1" dirty="0" smtClean="0"/>
              <a:t>допустившие нарушение Порядка</a:t>
            </a:r>
            <a:r>
              <a:rPr lang="ru-RU" sz="3200" dirty="0" smtClean="0"/>
              <a:t>, удаляются с экзамена.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3200" dirty="0" smtClean="0"/>
              <a:t>Акт об удалении с экзамена составляется в помещении для руководителя ППЭ в присутствии члена ГЭК, руководителя ППЭ, организатора.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455359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-457199" y="120853"/>
            <a:ext cx="7924800" cy="88678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6175" algn="ctr">
              <a:lnSpc>
                <a:spcPct val="100000"/>
              </a:lnSpc>
              <a:spcBef>
                <a:spcPts val="95"/>
              </a:spcBef>
            </a:pPr>
            <a:endParaRPr lang="ru-RU" sz="2800" b="1" dirty="0">
              <a:solidFill>
                <a:srgbClr val="FF0000"/>
              </a:solidFill>
            </a:endParaRPr>
          </a:p>
          <a:p>
            <a:pPr marL="2416175" algn="ctr">
              <a:lnSpc>
                <a:spcPct val="100000"/>
              </a:lnSpc>
              <a:spcBef>
                <a:spcPts val="95"/>
              </a:spcBef>
            </a:pP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Досрочное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завершение</a:t>
            </a:r>
            <a:endParaRPr sz="37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1066800" y="1123950"/>
            <a:ext cx="7596580" cy="3657600"/>
          </a:xfrm>
          <a:prstGeom prst="rect">
            <a:avLst/>
          </a:prstGeom>
          <a:solidFill>
            <a:srgbClr val="FFFF99"/>
          </a:solidFill>
        </p:spPr>
        <p:txBody>
          <a:bodyPr vert="horz" lIns="91440" tIns="45720" rIns="91440" bIns="45720" rtlCol="0">
            <a:normAutofit fontScale="925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dirty="0" smtClean="0">
                <a:solidFill>
                  <a:schemeClr val="tx1"/>
                </a:solidFill>
              </a:rPr>
              <a:t>В случае если участник </a:t>
            </a:r>
            <a:r>
              <a:rPr lang="ru-RU" sz="2800" b="1" dirty="0" smtClean="0">
                <a:solidFill>
                  <a:schemeClr val="tx1"/>
                </a:solidFill>
              </a:rPr>
              <a:t>по состоянию здоровья</a:t>
            </a:r>
            <a:r>
              <a:rPr lang="ru-RU" sz="2800" dirty="0" smtClean="0">
                <a:solidFill>
                  <a:schemeClr val="tx1"/>
                </a:solidFill>
              </a:rPr>
              <a:t> или другим объективным причинам </a:t>
            </a:r>
            <a:r>
              <a:rPr lang="ru-RU" sz="2800" b="1" dirty="0" smtClean="0">
                <a:solidFill>
                  <a:schemeClr val="tx1"/>
                </a:solidFill>
              </a:rPr>
              <a:t>не может завершить выполнение работы</a:t>
            </a:r>
            <a:r>
              <a:rPr lang="ru-RU" sz="2800" dirty="0" smtClean="0">
                <a:solidFill>
                  <a:schemeClr val="tx1"/>
                </a:solidFill>
              </a:rPr>
              <a:t>, он ДОСРОЧНО покидает аудиторию. </a:t>
            </a:r>
            <a:r>
              <a:rPr lang="ru-RU" sz="2800" u="sng" dirty="0" smtClean="0">
                <a:solidFill>
                  <a:schemeClr val="tx1"/>
                </a:solidFill>
              </a:rPr>
              <a:t>При согласии участника </a:t>
            </a:r>
            <a:r>
              <a:rPr lang="ru-RU" sz="2800" dirty="0" smtClean="0">
                <a:solidFill>
                  <a:schemeClr val="tx1"/>
                </a:solidFill>
              </a:rPr>
              <a:t>экзамен завершается досрочно член ГЭК и медицинский работник составляют Акт о досрочном завершении по объективным причинам.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5359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-1981200" y="120853"/>
            <a:ext cx="10635615" cy="145616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6175" algn="ctr">
              <a:lnSpc>
                <a:spcPct val="100000"/>
              </a:lnSpc>
              <a:spcBef>
                <a:spcPts val="95"/>
              </a:spcBef>
            </a:pPr>
            <a:endParaRPr lang="ru-RU" sz="2800" spc="-705" dirty="0" smtClean="0">
              <a:solidFill>
                <a:srgbClr val="FF0000"/>
              </a:solidFill>
              <a:uFill>
                <a:solidFill>
                  <a:srgbClr val="FF0000"/>
                </a:solidFill>
              </a:uFill>
              <a:latin typeface="Times New Roman"/>
              <a:cs typeface="Times New Roman"/>
            </a:endParaRPr>
          </a:p>
          <a:p>
            <a:pPr marL="2416175" algn="ctr">
              <a:lnSpc>
                <a:spcPct val="100000"/>
              </a:lnSpc>
              <a:spcBef>
                <a:spcPts val="95"/>
              </a:spcBef>
            </a:pPr>
            <a:r>
              <a:rPr sz="2800" spc="-705" dirty="0" smtClean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spc="-145" dirty="0" smtClean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Апелляция</a:t>
            </a:r>
            <a:endParaRPr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700" dirty="0">
              <a:latin typeface="Times New Roman"/>
              <a:cs typeface="Times New Roman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182090"/>
            <a:ext cx="6553200" cy="3649859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-1600200" y="120853"/>
            <a:ext cx="10254615" cy="88678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6175" algn="ctr">
              <a:lnSpc>
                <a:spcPct val="100000"/>
              </a:lnSpc>
              <a:spcBef>
                <a:spcPts val="95"/>
              </a:spcBef>
            </a:pPr>
            <a:endParaRPr lang="ru-RU" sz="2800" b="1" dirty="0" smtClean="0">
              <a:solidFill>
                <a:srgbClr val="FF0000"/>
              </a:solidFill>
            </a:endParaRPr>
          </a:p>
          <a:p>
            <a:pPr marL="2416175" algn="ctr">
              <a:lnSpc>
                <a:spcPct val="100000"/>
              </a:lnSpc>
              <a:spcBef>
                <a:spcPts val="95"/>
              </a:spcBef>
            </a:pP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ГИА</a:t>
            </a:r>
            <a:endParaRPr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bject 6"/>
          <p:cNvSpPr txBox="1"/>
          <p:nvPr/>
        </p:nvSpPr>
        <p:spPr>
          <a:xfrm>
            <a:off x="1752599" y="1200150"/>
            <a:ext cx="6400801" cy="2967479"/>
          </a:xfrm>
          <a:prstGeom prst="rect">
            <a:avLst/>
          </a:prstGeom>
          <a:solidFill>
            <a:srgbClr val="FFFF99"/>
          </a:solidFill>
        </p:spPr>
        <p:txBody>
          <a:bodyPr vert="horz" wrap="square" lIns="0" tIns="12700" rIns="0" bIns="0" rtlCol="0">
            <a:spAutoFit/>
          </a:bodyPr>
          <a:lstStyle/>
          <a:p>
            <a:pPr marL="12700" marR="9525" algn="just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При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проведении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ГИА-9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15" dirty="0">
                <a:solidFill>
                  <a:srgbClr val="000713"/>
                </a:solidFill>
                <a:latin typeface="Cambria"/>
                <a:cs typeface="Cambria"/>
              </a:rPr>
              <a:t>используется</a:t>
            </a:r>
            <a:r>
              <a:rPr sz="2400" b="1" spc="-10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пятибалльная </a:t>
            </a:r>
            <a:r>
              <a:rPr sz="2400" b="1" spc="-51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10" dirty="0">
                <a:solidFill>
                  <a:srgbClr val="000713"/>
                </a:solidFill>
                <a:latin typeface="Cambria"/>
                <a:cs typeface="Cambria"/>
              </a:rPr>
              <a:t>система</a:t>
            </a:r>
            <a:r>
              <a:rPr sz="2400" b="1" spc="-20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оценки.</a:t>
            </a:r>
            <a:endParaRPr sz="2400" dirty="0">
              <a:latin typeface="Cambria"/>
              <a:cs typeface="Cambria"/>
            </a:endParaRPr>
          </a:p>
          <a:p>
            <a:pPr marL="12700" marR="5080" algn="just">
              <a:lnSpc>
                <a:spcPct val="100000"/>
              </a:lnSpc>
            </a:pPr>
            <a:r>
              <a:rPr sz="2400" b="1" spc="-5" dirty="0" smtClean="0">
                <a:solidFill>
                  <a:srgbClr val="000713"/>
                </a:solidFill>
                <a:latin typeface="Cambria"/>
                <a:cs typeface="Cambria"/>
              </a:rPr>
              <a:t>При</a:t>
            </a:r>
            <a:r>
              <a:rPr sz="2400" b="1" dirty="0" smtClean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проведении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 ОГЭ</a:t>
            </a:r>
            <a:r>
              <a:rPr sz="2400" b="1" spc="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ответы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 на</a:t>
            </a:r>
            <a:r>
              <a:rPr sz="2400" b="1" spc="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задания</a:t>
            </a:r>
            <a:r>
              <a:rPr sz="2400" b="1" spc="520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первой 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 части</a:t>
            </a:r>
            <a:r>
              <a:rPr sz="2400" b="1" spc="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экзаменационной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работы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10" dirty="0">
                <a:solidFill>
                  <a:srgbClr val="000713"/>
                </a:solidFill>
                <a:latin typeface="Cambria"/>
                <a:cs typeface="Cambria"/>
              </a:rPr>
              <a:t>проверяются 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10" dirty="0">
                <a:solidFill>
                  <a:srgbClr val="000713"/>
                </a:solidFill>
                <a:latin typeface="Cambria"/>
                <a:cs typeface="Cambria"/>
              </a:rPr>
              <a:t>автоматизированно.</a:t>
            </a:r>
            <a:endParaRPr sz="2400" dirty="0">
              <a:latin typeface="Cambria"/>
              <a:cs typeface="Cambria"/>
            </a:endParaRPr>
          </a:p>
          <a:p>
            <a:pPr marL="12700" marR="6350" algn="just">
              <a:lnSpc>
                <a:spcPct val="100000"/>
              </a:lnSpc>
            </a:pPr>
            <a:r>
              <a:rPr sz="2400" b="1" spc="-5" dirty="0" smtClean="0">
                <a:solidFill>
                  <a:srgbClr val="000713"/>
                </a:solidFill>
                <a:latin typeface="Cambria"/>
                <a:cs typeface="Cambria"/>
              </a:rPr>
              <a:t>Ответы</a:t>
            </a:r>
            <a:r>
              <a:rPr sz="2400" b="1" dirty="0" smtClean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на</a:t>
            </a:r>
            <a:r>
              <a:rPr sz="2400" b="1" spc="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задания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15" dirty="0">
                <a:solidFill>
                  <a:srgbClr val="000713"/>
                </a:solidFill>
                <a:latin typeface="Cambria"/>
                <a:cs typeface="Cambria"/>
              </a:rPr>
              <a:t>второй</a:t>
            </a:r>
            <a:r>
              <a:rPr sz="2400" b="1" spc="-10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части</a:t>
            </a:r>
            <a:r>
              <a:rPr sz="2400" b="1" spc="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15" dirty="0">
                <a:solidFill>
                  <a:srgbClr val="000713"/>
                </a:solidFill>
                <a:latin typeface="Cambria"/>
                <a:cs typeface="Cambria"/>
              </a:rPr>
              <a:t>ОГЭ,</a:t>
            </a:r>
            <a:r>
              <a:rPr sz="2400" b="1" spc="-10" dirty="0">
                <a:solidFill>
                  <a:srgbClr val="000713"/>
                </a:solidFill>
                <a:latin typeface="Cambria"/>
                <a:cs typeface="Cambria"/>
              </a:rPr>
              <a:t> проверяются </a:t>
            </a:r>
            <a:r>
              <a:rPr sz="2400" b="1" spc="-51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10" dirty="0">
                <a:solidFill>
                  <a:srgbClr val="000713"/>
                </a:solidFill>
                <a:latin typeface="Cambria"/>
                <a:cs typeface="Cambria"/>
              </a:rPr>
              <a:t>экспертами</a:t>
            </a:r>
            <a:r>
              <a:rPr sz="2400" b="1" spc="-1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lang="ru-RU" sz="2400" b="1" spc="-15" dirty="0" smtClean="0">
                <a:solidFill>
                  <a:srgbClr val="000713"/>
                </a:solidFill>
                <a:latin typeface="Cambria"/>
                <a:cs typeface="Cambria"/>
              </a:rPr>
              <a:t>региональных </a:t>
            </a:r>
            <a:r>
              <a:rPr sz="2400" b="1" spc="-5" dirty="0" smtClean="0">
                <a:solidFill>
                  <a:srgbClr val="000713"/>
                </a:solidFill>
                <a:latin typeface="Cambria"/>
                <a:cs typeface="Cambria"/>
              </a:rPr>
              <a:t>предметных</a:t>
            </a:r>
            <a:r>
              <a:rPr sz="2400" b="1" spc="-10" dirty="0" smtClean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10" dirty="0">
                <a:solidFill>
                  <a:srgbClr val="000713"/>
                </a:solidFill>
                <a:latin typeface="Cambria"/>
                <a:cs typeface="Cambria"/>
              </a:rPr>
              <a:t>комиссий.</a:t>
            </a:r>
            <a:endParaRPr sz="2400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050870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-1524000" y="120853"/>
            <a:ext cx="10178415" cy="88678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6175" algn="ctr">
              <a:lnSpc>
                <a:spcPct val="100000"/>
              </a:lnSpc>
              <a:spcBef>
                <a:spcPts val="95"/>
              </a:spcBef>
            </a:pPr>
            <a:endParaRPr lang="ru-RU" sz="2800" b="1" dirty="0" smtClean="0">
              <a:solidFill>
                <a:srgbClr val="FF0000"/>
              </a:solidFill>
            </a:endParaRPr>
          </a:p>
          <a:p>
            <a:pPr marL="2416175" algn="ctr">
              <a:lnSpc>
                <a:spcPct val="100000"/>
              </a:lnSpc>
              <a:spcBef>
                <a:spcPts val="95"/>
              </a:spcBef>
            </a:pP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ГИА</a:t>
            </a:r>
            <a:endParaRPr sz="37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0065" y="1169925"/>
            <a:ext cx="190500" cy="192024"/>
          </a:xfrm>
          <a:prstGeom prst="rect">
            <a:avLst/>
          </a:prstGeom>
        </p:spPr>
      </p:pic>
      <p:pic>
        <p:nvPicPr>
          <p:cNvPr id="7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0065" y="2705990"/>
            <a:ext cx="190500" cy="192024"/>
          </a:xfrm>
          <a:prstGeom prst="rect">
            <a:avLst/>
          </a:prstGeom>
        </p:spPr>
      </p:pic>
      <p:sp>
        <p:nvSpPr>
          <p:cNvPr id="8" name="object 5"/>
          <p:cNvSpPr txBox="1"/>
          <p:nvPr/>
        </p:nvSpPr>
        <p:spPr>
          <a:xfrm>
            <a:off x="1371600" y="1733550"/>
            <a:ext cx="7282816" cy="1859483"/>
          </a:xfrm>
          <a:prstGeom prst="rect">
            <a:avLst/>
          </a:prstGeom>
          <a:solidFill>
            <a:srgbClr val="FFFF99"/>
          </a:solidFill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2400" b="1" spc="-40" dirty="0" smtClean="0">
                <a:solidFill>
                  <a:srgbClr val="000713"/>
                </a:solidFill>
                <a:latin typeface="Cambria"/>
                <a:cs typeface="Cambria"/>
              </a:rPr>
              <a:t>Результаты</a:t>
            </a:r>
            <a:r>
              <a:rPr sz="2400" b="1" spc="-25" dirty="0" smtClean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ГИА-9</a:t>
            </a:r>
            <a:r>
              <a:rPr sz="2400" b="1" spc="-2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10" dirty="0">
                <a:solidFill>
                  <a:srgbClr val="000713"/>
                </a:solidFill>
                <a:latin typeface="Cambria"/>
                <a:cs typeface="Cambria"/>
              </a:rPr>
              <a:t>признаются</a:t>
            </a:r>
            <a:endParaRPr sz="2400" dirty="0">
              <a:latin typeface="Cambria"/>
              <a:cs typeface="Cambria"/>
            </a:endParaRPr>
          </a:p>
          <a:p>
            <a:pPr marL="12700" marR="191135" algn="ctr">
              <a:lnSpc>
                <a:spcPct val="100000"/>
              </a:lnSpc>
            </a:pPr>
            <a:r>
              <a:rPr sz="2400" b="1" spc="-15" dirty="0">
                <a:solidFill>
                  <a:srgbClr val="FF0000"/>
                </a:solidFill>
                <a:latin typeface="Cambria"/>
                <a:cs typeface="Cambria"/>
              </a:rPr>
              <a:t>удовлетворительными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в</a:t>
            </a:r>
            <a:r>
              <a:rPr sz="2400" b="1" spc="-1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10" dirty="0">
                <a:solidFill>
                  <a:srgbClr val="000713"/>
                </a:solidFill>
                <a:latin typeface="Cambria"/>
                <a:cs typeface="Cambria"/>
              </a:rPr>
              <a:t>случае,</a:t>
            </a:r>
            <a:r>
              <a:rPr sz="2400" b="1" spc="1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endParaRPr lang="ru-RU" sz="2400" b="1" spc="15" dirty="0" smtClean="0">
              <a:solidFill>
                <a:srgbClr val="000713"/>
              </a:solidFill>
              <a:latin typeface="Cambria"/>
              <a:cs typeface="Cambria"/>
            </a:endParaRPr>
          </a:p>
          <a:p>
            <a:pPr marL="12700" marR="191135" algn="ctr">
              <a:lnSpc>
                <a:spcPct val="100000"/>
              </a:lnSpc>
            </a:pPr>
            <a:r>
              <a:rPr sz="2400" b="1" dirty="0" smtClean="0">
                <a:solidFill>
                  <a:srgbClr val="000713"/>
                </a:solidFill>
                <a:latin typeface="Cambria"/>
                <a:cs typeface="Cambria"/>
              </a:rPr>
              <a:t>если</a:t>
            </a:r>
            <a:r>
              <a:rPr sz="2400" b="1" spc="-5" dirty="0" smtClean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обучающийся </a:t>
            </a:r>
            <a:r>
              <a:rPr sz="2400" b="1" spc="-509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по 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сдаваемым </a:t>
            </a:r>
            <a:endParaRPr lang="ru-RU" sz="2400" b="1" dirty="0" smtClean="0">
              <a:solidFill>
                <a:srgbClr val="000713"/>
              </a:solidFill>
              <a:latin typeface="Cambria"/>
              <a:cs typeface="Cambria"/>
            </a:endParaRPr>
          </a:p>
          <a:p>
            <a:pPr marL="12700" marR="191135" algn="ctr">
              <a:lnSpc>
                <a:spcPct val="100000"/>
              </a:lnSpc>
            </a:pPr>
            <a:r>
              <a:rPr sz="2400" b="1" spc="-5" dirty="0" smtClean="0">
                <a:solidFill>
                  <a:srgbClr val="000713"/>
                </a:solidFill>
                <a:latin typeface="Cambria"/>
                <a:cs typeface="Cambria"/>
              </a:rPr>
              <a:t>учебным 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предметам </a:t>
            </a:r>
            <a:r>
              <a:rPr sz="2400" b="1" spc="-10" dirty="0" smtClean="0">
                <a:solidFill>
                  <a:srgbClr val="000713"/>
                </a:solidFill>
                <a:latin typeface="Cambria"/>
                <a:cs typeface="Cambria"/>
              </a:rPr>
              <a:t>набрал</a:t>
            </a:r>
            <a:r>
              <a:rPr lang="ru-RU" sz="2400" b="1" spc="-10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endParaRPr lang="ru-RU" sz="2400" b="1" spc="-10" dirty="0" smtClean="0">
              <a:solidFill>
                <a:srgbClr val="000713"/>
              </a:solidFill>
              <a:latin typeface="Cambria"/>
              <a:cs typeface="Cambria"/>
            </a:endParaRPr>
          </a:p>
          <a:p>
            <a:pPr marL="12700" marR="191135" algn="ctr">
              <a:lnSpc>
                <a:spcPct val="100000"/>
              </a:lnSpc>
            </a:pPr>
            <a:r>
              <a:rPr lang="ru-RU" sz="2400" b="1" spc="-5" dirty="0" smtClean="0">
                <a:solidFill>
                  <a:srgbClr val="000713"/>
                </a:solidFill>
                <a:latin typeface="Cambria"/>
                <a:cs typeface="Cambria"/>
              </a:rPr>
              <a:t>не менее </a:t>
            </a:r>
            <a:r>
              <a:rPr sz="2400" b="1" spc="-5" dirty="0" smtClean="0">
                <a:solidFill>
                  <a:srgbClr val="000713"/>
                </a:solidFill>
                <a:latin typeface="Cambria"/>
                <a:cs typeface="Cambria"/>
              </a:rPr>
              <a:t>минимально</a:t>
            </a:r>
            <a:r>
              <a:rPr lang="ru-RU" sz="2400" b="1" spc="-5" dirty="0" smtClean="0">
                <a:solidFill>
                  <a:srgbClr val="000713"/>
                </a:solidFill>
                <a:latin typeface="Cambria"/>
                <a:cs typeface="Cambria"/>
              </a:rPr>
              <a:t>го</a:t>
            </a:r>
            <a:r>
              <a:rPr sz="2400" b="1" spc="-25" dirty="0" smtClean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15" dirty="0" smtClean="0">
                <a:solidFill>
                  <a:srgbClr val="000713"/>
                </a:solidFill>
                <a:latin typeface="Cambria"/>
                <a:cs typeface="Cambria"/>
              </a:rPr>
              <a:t>количеств</a:t>
            </a:r>
            <a:r>
              <a:rPr lang="ru-RU" sz="2400" b="1" spc="-15" dirty="0" smtClean="0">
                <a:solidFill>
                  <a:srgbClr val="000713"/>
                </a:solidFill>
                <a:latin typeface="Cambria"/>
                <a:cs typeface="Cambria"/>
              </a:rPr>
              <a:t>а</a:t>
            </a:r>
            <a:r>
              <a:rPr sz="2400" b="1" spc="5" dirty="0" smtClean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dirty="0" smtClean="0">
                <a:solidFill>
                  <a:srgbClr val="000713"/>
                </a:solidFill>
                <a:latin typeface="Cambria"/>
                <a:cs typeface="Cambria"/>
              </a:rPr>
              <a:t>баллов</a:t>
            </a:r>
            <a:endParaRPr sz="2400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675121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789112" y="217210"/>
            <a:ext cx="6773360" cy="401648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defPPr>
              <a:defRPr lang="ru-RU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3200"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ru-RU" sz="1800" b="1" dirty="0">
                <a:solidFill>
                  <a:srgbClr val="FF0000"/>
                </a:solidFill>
              </a:rPr>
              <a:t>ГИА-</a:t>
            </a:r>
            <a:r>
              <a:rPr lang="en-US" sz="1800" b="1" dirty="0">
                <a:solidFill>
                  <a:srgbClr val="FF0000"/>
                </a:solidFill>
              </a:rPr>
              <a:t>9</a:t>
            </a:r>
            <a:r>
              <a:rPr lang="ru-RU" sz="1800" b="1" dirty="0">
                <a:solidFill>
                  <a:srgbClr val="FF0000"/>
                </a:solidFill>
              </a:rPr>
              <a:t>. Изменение предметов по </a:t>
            </a:r>
            <a:r>
              <a:rPr lang="ru-RU" sz="1800" b="1" dirty="0" smtClean="0">
                <a:solidFill>
                  <a:srgbClr val="FF0000"/>
                </a:solidFill>
              </a:rPr>
              <a:t>выбору при пересдаче </a:t>
            </a:r>
            <a:endParaRPr lang="ru-RU" sz="1800" b="1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31800" y="870744"/>
            <a:ext cx="8178800" cy="854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16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пересдаче неудовлетворительного результата в сентябре пересдается </a:t>
            </a:r>
            <a:r>
              <a:rPr lang="ru-RU" sz="165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ранее выбранный предмет.</a:t>
            </a:r>
            <a:r>
              <a:rPr lang="ru-RU" sz="16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Год учитываем календарный</a:t>
            </a:r>
          </a:p>
          <a:p>
            <a:endParaRPr lang="ru-RU" sz="1650" dirty="0"/>
          </a:p>
        </p:txBody>
      </p:sp>
      <p:sp>
        <p:nvSpPr>
          <p:cNvPr id="3" name="TextBox 2"/>
          <p:cNvSpPr txBox="1"/>
          <p:nvPr/>
        </p:nvSpPr>
        <p:spPr>
          <a:xfrm>
            <a:off x="431800" y="2116748"/>
            <a:ext cx="808355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50" dirty="0"/>
              <a:t>82. Участникам ГИА, не прошедшим ГИА, в том числе участникам ГИА, чьи результаты ГИА по сдаваемым учебным предметам в дополнительном периоде и (или) резервные сроки дополнительного периода были аннулированы по решению председателя ГЭК в случае выявления фактов нарушения Порядка участниками ГИА, а также участникам ГИА, получившим на ГИА неудовлетворительные результаты более чем по двум учебным предметам, либо получившим повторно неудовлетворительный результат по одному или двум учебным предметам на ГИА в резервные сроки дополнительного периода, предоставляется право повторно пройти ГИА по соответствующему учебному предмету (соответствующим учебным предметам) не ранее чем в следующем году в формах, установленных </a:t>
            </a:r>
            <a:r>
              <a:rPr lang="ru-RU" sz="1350" dirty="0">
                <a:hlinkClick r:id="rId2" action="ppaction://hlinkfile" tooltip="6. ГИА проводится:"/>
              </a:rPr>
              <a:t>пунктом 6</a:t>
            </a:r>
            <a:r>
              <a:rPr lang="ru-RU" sz="1350" dirty="0"/>
              <a:t> Порядка. </a:t>
            </a:r>
          </a:p>
          <a:p>
            <a:r>
              <a:rPr lang="ru-RU" sz="1350" b="1" dirty="0"/>
              <a:t>Указанные участники ГИА вправе изменить учебные предметы по выбору для повторного прохождения ГИА в следующем году.</a:t>
            </a:r>
          </a:p>
        </p:txBody>
      </p:sp>
    </p:spTree>
    <p:extLst>
      <p:ext uri="{BB962C8B-B14F-4D97-AF65-F5344CB8AC3E}">
        <p14:creationId xmlns:p14="http://schemas.microsoft.com/office/powerpoint/2010/main" val="3103649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828800" y="212507"/>
            <a:ext cx="5943600" cy="8824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63750">
              <a:lnSpc>
                <a:spcPts val="3520"/>
              </a:lnSpc>
              <a:spcBef>
                <a:spcPts val="100"/>
              </a:spcBef>
              <a:tabLst>
                <a:tab pos="3529329" algn="l"/>
                <a:tab pos="5177790" algn="l"/>
              </a:tabLst>
            </a:pPr>
            <a:r>
              <a:rPr lang="ru-RU" sz="28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/>
            </a:r>
            <a:br>
              <a:rPr lang="ru-RU" sz="2800" b="1" dirty="0" smtClean="0">
                <a:solidFill>
                  <a:srgbClr val="FF0000"/>
                </a:solidFill>
                <a:latin typeface="Times New Roman"/>
                <a:cs typeface="Times New Roman"/>
              </a:rPr>
            </a:br>
            <a:r>
              <a:rPr lang="ru-RU" sz="28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Аттестат </a:t>
            </a:r>
            <a:r>
              <a:rPr lang="ru-RU" sz="28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с отличием</a:t>
            </a:r>
            <a:endParaRPr sz="2800" b="1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5" name="object 6"/>
          <p:cNvSpPr txBox="1"/>
          <p:nvPr/>
        </p:nvSpPr>
        <p:spPr>
          <a:xfrm>
            <a:off x="1447800" y="1581150"/>
            <a:ext cx="7086600" cy="2241639"/>
          </a:xfrm>
          <a:prstGeom prst="rect">
            <a:avLst/>
          </a:prstGeom>
          <a:solidFill>
            <a:srgbClr val="FFFF99"/>
          </a:solidFill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ru-RU" sz="2400" b="1" spc="-10" dirty="0" smtClean="0">
              <a:solidFill>
                <a:srgbClr val="000713"/>
              </a:solidFill>
              <a:latin typeface="Cambria"/>
              <a:cs typeface="Cambria"/>
            </a:endParaRP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2400" b="1" spc="-10" dirty="0" smtClean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10" dirty="0" err="1" smtClean="0">
                <a:solidFill>
                  <a:srgbClr val="000713"/>
                </a:solidFill>
                <a:latin typeface="Cambria"/>
                <a:cs typeface="Cambria"/>
              </a:rPr>
              <a:t>Выдается</a:t>
            </a:r>
            <a:r>
              <a:rPr sz="2400" b="1" spc="-40" dirty="0" smtClean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выпускникам 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9</a:t>
            </a:r>
            <a:r>
              <a:rPr sz="2400" b="1" spc="-20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класса</a:t>
            </a:r>
            <a:r>
              <a:rPr sz="2400" b="1" spc="-5" dirty="0" smtClean="0">
                <a:solidFill>
                  <a:srgbClr val="000713"/>
                </a:solidFill>
                <a:latin typeface="Cambria"/>
                <a:cs typeface="Cambria"/>
              </a:rPr>
              <a:t>:</a:t>
            </a:r>
            <a:endParaRPr lang="ru-RU" sz="2400" b="1" spc="-5" dirty="0" smtClean="0">
              <a:solidFill>
                <a:srgbClr val="000713"/>
              </a:solidFill>
              <a:latin typeface="Cambria"/>
              <a:cs typeface="Cambria"/>
            </a:endParaRPr>
          </a:p>
          <a:p>
            <a:pPr marL="12700" algn="ctr">
              <a:lnSpc>
                <a:spcPct val="100000"/>
              </a:lnSpc>
            </a:pPr>
            <a:r>
              <a:rPr sz="2400" b="1" spc="-10" dirty="0" err="1" smtClean="0">
                <a:solidFill>
                  <a:srgbClr val="000713"/>
                </a:solidFill>
                <a:latin typeface="Cambria"/>
                <a:cs typeface="Cambria"/>
              </a:rPr>
              <a:t>успешно</a:t>
            </a:r>
            <a:r>
              <a:rPr sz="2400" b="1" spc="-40" dirty="0" smtClean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прошедшим</a:t>
            </a:r>
            <a:r>
              <a:rPr sz="2400" b="1" spc="-10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ГИА</a:t>
            </a:r>
            <a:r>
              <a:rPr sz="2400" b="1" spc="-2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dirty="0" smtClean="0">
                <a:solidFill>
                  <a:srgbClr val="000713"/>
                </a:solidFill>
                <a:latin typeface="Cambria"/>
                <a:cs typeface="Cambria"/>
              </a:rPr>
              <a:t>и</a:t>
            </a:r>
            <a:r>
              <a:rPr sz="2400" b="1" spc="-15" dirty="0" smtClean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имеющим</a:t>
            </a:r>
            <a:r>
              <a:rPr sz="2400" b="1" spc="-10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15" dirty="0">
                <a:solidFill>
                  <a:srgbClr val="FF0000"/>
                </a:solidFill>
                <a:latin typeface="Cambria"/>
                <a:cs typeface="Cambria"/>
              </a:rPr>
              <a:t>итоговые</a:t>
            </a:r>
            <a:r>
              <a:rPr sz="2400" b="1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Cambria"/>
                <a:cs typeface="Cambria"/>
              </a:rPr>
              <a:t>отметки</a:t>
            </a:r>
            <a:r>
              <a:rPr sz="2400" b="1" spc="-1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400" b="1" spc="-30" dirty="0">
                <a:solidFill>
                  <a:srgbClr val="FF0000"/>
                </a:solidFill>
                <a:latin typeface="Cambria"/>
                <a:cs typeface="Cambria"/>
              </a:rPr>
              <a:t>"отлично"</a:t>
            </a:r>
            <a:r>
              <a:rPr sz="2400" b="1" spc="-10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Cambria"/>
                <a:cs typeface="Cambria"/>
              </a:rPr>
              <a:t>по </a:t>
            </a:r>
            <a:r>
              <a:rPr sz="2400" b="1" spc="-51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400" b="1" spc="-5" dirty="0" smtClean="0">
                <a:solidFill>
                  <a:srgbClr val="FF0000"/>
                </a:solidFill>
                <a:latin typeface="Cambria"/>
                <a:cs typeface="Cambria"/>
              </a:rPr>
              <a:t>всем</a:t>
            </a:r>
            <a:r>
              <a:rPr sz="2400" b="1" dirty="0" smtClean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Cambria"/>
                <a:cs typeface="Cambria"/>
              </a:rPr>
              <a:t>предметам</a:t>
            </a:r>
            <a:r>
              <a:rPr sz="2400" b="1" spc="10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Cambria"/>
                <a:cs typeface="Cambria"/>
              </a:rPr>
              <a:t>учебного</a:t>
            </a:r>
            <a:r>
              <a:rPr sz="2400" b="1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Cambria"/>
                <a:cs typeface="Cambria"/>
              </a:rPr>
              <a:t>плана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, 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изучавшимся на </a:t>
            </a:r>
            <a:r>
              <a:rPr sz="2400" b="1" spc="-5" dirty="0" smtClean="0">
                <a:solidFill>
                  <a:srgbClr val="000713"/>
                </a:solidFill>
                <a:latin typeface="Cambria"/>
                <a:cs typeface="Cambria"/>
              </a:rPr>
              <a:t>уровне</a:t>
            </a:r>
            <a:endParaRPr lang="ru-RU" sz="2400" b="1" spc="-5" dirty="0" smtClean="0">
              <a:solidFill>
                <a:srgbClr val="000713"/>
              </a:solidFill>
              <a:latin typeface="Cambria"/>
              <a:cs typeface="Cambria"/>
            </a:endParaRPr>
          </a:p>
          <a:p>
            <a:pPr marL="12700" algn="ctr">
              <a:lnSpc>
                <a:spcPct val="100000"/>
              </a:lnSpc>
            </a:pPr>
            <a:r>
              <a:rPr sz="2400" b="1" spc="-5" dirty="0" smtClean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10" dirty="0">
                <a:solidFill>
                  <a:srgbClr val="000713"/>
                </a:solidFill>
                <a:latin typeface="Cambria"/>
                <a:cs typeface="Cambria"/>
              </a:rPr>
              <a:t>основного </a:t>
            </a:r>
            <a:r>
              <a:rPr sz="2400" b="1" spc="-15" dirty="0">
                <a:solidFill>
                  <a:srgbClr val="000713"/>
                </a:solidFill>
                <a:latin typeface="Cambria"/>
                <a:cs typeface="Cambria"/>
              </a:rPr>
              <a:t>общего </a:t>
            </a:r>
            <a:r>
              <a:rPr sz="2400" b="1" spc="-5" dirty="0" smtClean="0">
                <a:solidFill>
                  <a:srgbClr val="000713"/>
                </a:solidFill>
                <a:latin typeface="Cambria"/>
                <a:cs typeface="Cambria"/>
              </a:rPr>
              <a:t>образования</a:t>
            </a:r>
            <a:endParaRPr sz="2400" dirty="0">
              <a:latin typeface="Cambria"/>
              <a:cs typeface="Cambr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2000" y="1200150"/>
            <a:ext cx="8305800" cy="2348720"/>
          </a:xfrm>
          <a:prstGeom prst="rect">
            <a:avLst/>
          </a:prstGeom>
          <a:solidFill>
            <a:srgbClr val="FFFF99"/>
          </a:solidFill>
        </p:spPr>
        <p:txBody>
          <a:bodyPr vert="horz" wrap="square" lIns="0" tIns="133985" rIns="0" bIns="0" rtlCol="0">
            <a:spAutoFit/>
          </a:bodyPr>
          <a:lstStyle/>
          <a:p>
            <a:pPr marL="186055" algn="ctr">
              <a:lnSpc>
                <a:spcPct val="100000"/>
              </a:lnSpc>
              <a:spcBef>
                <a:spcPts val="1055"/>
              </a:spcBef>
            </a:pPr>
            <a:r>
              <a:rPr sz="1800" b="1" u="heavy" spc="-25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Georgia"/>
                <a:cs typeface="Georgia"/>
              </a:rPr>
              <a:t>fipi.ru</a:t>
            </a:r>
            <a:r>
              <a:rPr sz="1800" b="1" spc="-25" dirty="0">
                <a:solidFill>
                  <a:srgbClr val="800000"/>
                </a:solidFill>
                <a:latin typeface="Georgia"/>
                <a:cs typeface="Georgia"/>
              </a:rPr>
              <a:t> </a:t>
            </a:r>
            <a:r>
              <a:rPr sz="1800" b="1" spc="-35" dirty="0">
                <a:solidFill>
                  <a:srgbClr val="404040"/>
                </a:solidFill>
                <a:latin typeface="Georgia"/>
                <a:cs typeface="Georgia"/>
              </a:rPr>
              <a:t>- </a:t>
            </a:r>
            <a:r>
              <a:rPr sz="1800" b="1" spc="-5" dirty="0">
                <a:solidFill>
                  <a:srgbClr val="404040"/>
                </a:solidFill>
                <a:latin typeface="Georgia"/>
                <a:cs typeface="Georgia"/>
              </a:rPr>
              <a:t>Федеральный </a:t>
            </a:r>
            <a:r>
              <a:rPr sz="1800" b="1" spc="70" dirty="0">
                <a:solidFill>
                  <a:srgbClr val="404040"/>
                </a:solidFill>
                <a:latin typeface="Georgia"/>
                <a:cs typeface="Georgia"/>
              </a:rPr>
              <a:t>институт </a:t>
            </a:r>
            <a:r>
              <a:rPr sz="1800" b="1" spc="20" dirty="0">
                <a:solidFill>
                  <a:srgbClr val="404040"/>
                </a:solidFill>
                <a:latin typeface="Georgia"/>
                <a:cs typeface="Georgia"/>
              </a:rPr>
              <a:t>педагогических</a:t>
            </a:r>
            <a:r>
              <a:rPr sz="1800" b="1" spc="390" dirty="0">
                <a:solidFill>
                  <a:srgbClr val="404040"/>
                </a:solidFill>
                <a:latin typeface="Georgia"/>
                <a:cs typeface="Georgia"/>
              </a:rPr>
              <a:t> </a:t>
            </a:r>
            <a:r>
              <a:rPr sz="1800" b="1" spc="-10" dirty="0">
                <a:solidFill>
                  <a:srgbClr val="404040"/>
                </a:solidFill>
                <a:latin typeface="Georgia"/>
                <a:cs typeface="Georgia"/>
              </a:rPr>
              <a:t>измерений</a:t>
            </a:r>
            <a:endParaRPr sz="1800" dirty="0">
              <a:latin typeface="Georgia"/>
              <a:cs typeface="Georgia"/>
            </a:endParaRPr>
          </a:p>
          <a:p>
            <a:pPr algn="ctr">
              <a:lnSpc>
                <a:spcPct val="100000"/>
              </a:lnSpc>
              <a:spcBef>
                <a:spcPts val="965"/>
              </a:spcBef>
              <a:tabLst>
                <a:tab pos="5805170" algn="l"/>
              </a:tabLst>
            </a:pPr>
            <a:r>
              <a:rPr sz="1800" b="1" u="heavy" spc="-15" dirty="0" smtClean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Georgia"/>
                <a:cs typeface="Georgia"/>
              </a:rPr>
              <a:t>ege.</a:t>
            </a:r>
            <a:r>
              <a:rPr lang="en-US" b="1" u="heavy" spc="-15" dirty="0" smtClean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Georgia"/>
                <a:cs typeface="Georgia"/>
              </a:rPr>
              <a:t>spb</a:t>
            </a:r>
            <a:r>
              <a:rPr sz="1800" b="1" u="heavy" spc="-15" dirty="0" smtClean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Georgia"/>
                <a:cs typeface="Georgia"/>
              </a:rPr>
              <a:t>.ru</a:t>
            </a:r>
            <a:r>
              <a:rPr sz="1800" b="1" spc="-15" dirty="0" smtClean="0">
                <a:solidFill>
                  <a:srgbClr val="800000"/>
                </a:solidFill>
                <a:latin typeface="Georgia"/>
                <a:cs typeface="Georgia"/>
              </a:rPr>
              <a:t>  </a:t>
            </a:r>
            <a:r>
              <a:rPr sz="1800" b="1" spc="-35" dirty="0">
                <a:solidFill>
                  <a:srgbClr val="404040"/>
                </a:solidFill>
                <a:latin typeface="Georgia"/>
                <a:cs typeface="Georgia"/>
              </a:rPr>
              <a:t>-</a:t>
            </a:r>
            <a:r>
              <a:rPr sz="1800" b="1" spc="-65" dirty="0">
                <a:solidFill>
                  <a:srgbClr val="404040"/>
                </a:solidFill>
                <a:latin typeface="Georgia"/>
                <a:cs typeface="Georgia"/>
              </a:rPr>
              <a:t> </a:t>
            </a:r>
            <a:r>
              <a:rPr lang="ru-RU" b="1" spc="-15" dirty="0" smtClean="0">
                <a:solidFill>
                  <a:srgbClr val="404040"/>
                </a:solidFill>
                <a:latin typeface="Georgia"/>
                <a:cs typeface="Georgia"/>
              </a:rPr>
              <a:t>И</a:t>
            </a:r>
            <a:r>
              <a:rPr sz="1800" b="1" spc="-15" dirty="0" smtClean="0">
                <a:solidFill>
                  <a:srgbClr val="404040"/>
                </a:solidFill>
                <a:latin typeface="Georgia"/>
                <a:cs typeface="Georgia"/>
              </a:rPr>
              <a:t>нформационный</a:t>
            </a:r>
            <a:r>
              <a:rPr lang="ru-RU" sz="1800" b="1" spc="-15" dirty="0" smtClean="0">
                <a:solidFill>
                  <a:srgbClr val="404040"/>
                </a:solidFill>
                <a:latin typeface="Georgia"/>
                <a:cs typeface="Georgia"/>
              </a:rPr>
              <a:t> </a:t>
            </a:r>
            <a:r>
              <a:rPr lang="en-US" b="1" spc="-15" dirty="0" smtClean="0">
                <a:solidFill>
                  <a:srgbClr val="404040"/>
                </a:solidFill>
                <a:latin typeface="Georgia"/>
                <a:cs typeface="Georgia"/>
              </a:rPr>
              <a:t> </a:t>
            </a:r>
            <a:r>
              <a:rPr sz="1800" b="1" spc="-15" dirty="0" smtClean="0">
                <a:solidFill>
                  <a:srgbClr val="404040"/>
                </a:solidFill>
                <a:latin typeface="Georgia"/>
                <a:cs typeface="Georgia"/>
              </a:rPr>
              <a:t>портал</a:t>
            </a:r>
            <a:r>
              <a:rPr sz="1800" b="1" spc="140" dirty="0" smtClean="0">
                <a:solidFill>
                  <a:srgbClr val="404040"/>
                </a:solidFill>
                <a:latin typeface="Georgia"/>
                <a:cs typeface="Georgia"/>
              </a:rPr>
              <a:t> </a:t>
            </a:r>
            <a:r>
              <a:rPr sz="1800" b="1" spc="5" dirty="0" smtClean="0">
                <a:solidFill>
                  <a:srgbClr val="404040"/>
                </a:solidFill>
                <a:latin typeface="Georgia"/>
                <a:cs typeface="Georgia"/>
              </a:rPr>
              <a:t>ЕГЭ</a:t>
            </a:r>
            <a:r>
              <a:rPr lang="ru-RU" sz="1800" b="1" spc="5" dirty="0" smtClean="0">
                <a:solidFill>
                  <a:srgbClr val="404040"/>
                </a:solidFill>
                <a:latin typeface="Georgia"/>
                <a:cs typeface="Georgia"/>
              </a:rPr>
              <a:t> Санкт-Петербурга</a:t>
            </a:r>
            <a:endParaRPr sz="1800" dirty="0">
              <a:latin typeface="Georgia"/>
              <a:cs typeface="Georgia"/>
            </a:endParaRPr>
          </a:p>
          <a:p>
            <a:pPr marL="222885" marR="212725">
              <a:lnSpc>
                <a:spcPct val="100000"/>
              </a:lnSpc>
              <a:spcBef>
                <a:spcPts val="1080"/>
              </a:spcBef>
              <a:tabLst>
                <a:tab pos="6672580" algn="l"/>
              </a:tabLst>
            </a:pPr>
            <a:r>
              <a:rPr sz="1800" b="1" u="heavy" spc="-35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Georgia"/>
                <a:cs typeface="Georgia"/>
              </a:rPr>
              <a:t>obrnadzor.gov.ru</a:t>
            </a:r>
            <a:r>
              <a:rPr sz="1800" b="1" spc="-35" dirty="0">
                <a:solidFill>
                  <a:srgbClr val="800000"/>
                </a:solidFill>
                <a:latin typeface="Georgia"/>
                <a:cs typeface="Georgia"/>
              </a:rPr>
              <a:t> </a:t>
            </a:r>
            <a:r>
              <a:rPr sz="1800" b="1" spc="-35" dirty="0">
                <a:solidFill>
                  <a:srgbClr val="404040"/>
                </a:solidFill>
                <a:latin typeface="Georgia"/>
                <a:cs typeface="Georgia"/>
              </a:rPr>
              <a:t>- </a:t>
            </a:r>
            <a:r>
              <a:rPr sz="1800" b="1" spc="-10" dirty="0">
                <a:solidFill>
                  <a:srgbClr val="404040"/>
                </a:solidFill>
                <a:latin typeface="Georgia"/>
                <a:cs typeface="Georgia"/>
              </a:rPr>
              <a:t>Федеральная </a:t>
            </a:r>
            <a:r>
              <a:rPr sz="1800" b="1" spc="-5" dirty="0">
                <a:solidFill>
                  <a:srgbClr val="404040"/>
                </a:solidFill>
                <a:latin typeface="Georgia"/>
                <a:cs typeface="Georgia"/>
              </a:rPr>
              <a:t>служба </a:t>
            </a:r>
            <a:r>
              <a:rPr sz="1800" b="1" spc="320" dirty="0">
                <a:solidFill>
                  <a:srgbClr val="404040"/>
                </a:solidFill>
                <a:latin typeface="Georgia"/>
                <a:cs typeface="Georgia"/>
              </a:rPr>
              <a:t> </a:t>
            </a:r>
            <a:r>
              <a:rPr sz="1800" b="1" spc="-20" dirty="0">
                <a:solidFill>
                  <a:srgbClr val="404040"/>
                </a:solidFill>
                <a:latin typeface="Georgia"/>
                <a:cs typeface="Georgia"/>
              </a:rPr>
              <a:t>по</a:t>
            </a:r>
            <a:r>
              <a:rPr sz="1800" b="1" spc="170" dirty="0">
                <a:solidFill>
                  <a:srgbClr val="404040"/>
                </a:solidFill>
                <a:latin typeface="Georgia"/>
                <a:cs typeface="Georgia"/>
              </a:rPr>
              <a:t> </a:t>
            </a:r>
            <a:r>
              <a:rPr sz="1800" b="1" spc="10" dirty="0">
                <a:solidFill>
                  <a:srgbClr val="404040"/>
                </a:solidFill>
                <a:latin typeface="Georgia"/>
                <a:cs typeface="Georgia"/>
              </a:rPr>
              <a:t>надзору	</a:t>
            </a:r>
            <a:r>
              <a:rPr sz="1800" b="1" spc="50" dirty="0">
                <a:solidFill>
                  <a:srgbClr val="404040"/>
                </a:solidFill>
                <a:latin typeface="Georgia"/>
                <a:cs typeface="Georgia"/>
              </a:rPr>
              <a:t>в </a:t>
            </a:r>
            <a:r>
              <a:rPr sz="1800" b="1" spc="5" dirty="0">
                <a:solidFill>
                  <a:srgbClr val="404040"/>
                </a:solidFill>
                <a:latin typeface="Georgia"/>
                <a:cs typeface="Georgia"/>
              </a:rPr>
              <a:t>сфере </a:t>
            </a:r>
            <a:endParaRPr lang="ru-RU" sz="1800" b="1" spc="5" dirty="0" smtClean="0">
              <a:solidFill>
                <a:srgbClr val="404040"/>
              </a:solidFill>
              <a:latin typeface="Georgia"/>
              <a:cs typeface="Georgia"/>
            </a:endParaRPr>
          </a:p>
          <a:p>
            <a:pPr marL="222885" marR="212725" algn="ctr">
              <a:lnSpc>
                <a:spcPct val="100000"/>
              </a:lnSpc>
              <a:spcBef>
                <a:spcPts val="1080"/>
              </a:spcBef>
              <a:tabLst>
                <a:tab pos="6672580" algn="l"/>
              </a:tabLst>
            </a:pPr>
            <a:r>
              <a:rPr sz="1800" b="1" spc="5" dirty="0" smtClean="0">
                <a:solidFill>
                  <a:srgbClr val="404040"/>
                </a:solidFill>
                <a:latin typeface="Georgia"/>
                <a:cs typeface="Georgia"/>
              </a:rPr>
              <a:t> </a:t>
            </a:r>
            <a:r>
              <a:rPr sz="1800" b="1" spc="-20" dirty="0">
                <a:solidFill>
                  <a:srgbClr val="404040"/>
                </a:solidFill>
                <a:latin typeface="Georgia"/>
                <a:cs typeface="Georgia"/>
              </a:rPr>
              <a:t>образования </a:t>
            </a:r>
            <a:r>
              <a:rPr sz="1800" b="1" spc="-35" dirty="0">
                <a:solidFill>
                  <a:srgbClr val="404040"/>
                </a:solidFill>
                <a:latin typeface="Georgia"/>
                <a:cs typeface="Georgia"/>
              </a:rPr>
              <a:t>и</a:t>
            </a:r>
            <a:r>
              <a:rPr sz="1800" b="1" spc="-125" dirty="0">
                <a:solidFill>
                  <a:srgbClr val="404040"/>
                </a:solidFill>
                <a:latin typeface="Georgia"/>
                <a:cs typeface="Georgia"/>
              </a:rPr>
              <a:t> </a:t>
            </a:r>
            <a:r>
              <a:rPr sz="1800" b="1" spc="5" dirty="0" smtClean="0">
                <a:solidFill>
                  <a:srgbClr val="404040"/>
                </a:solidFill>
                <a:latin typeface="Georgia"/>
                <a:cs typeface="Georgia"/>
              </a:rPr>
              <a:t>науки</a:t>
            </a:r>
            <a:endParaRPr lang="ru-RU" dirty="0">
              <a:latin typeface="Georgia"/>
              <a:cs typeface="Georgia"/>
            </a:endParaRPr>
          </a:p>
          <a:p>
            <a:pPr marL="222885" marR="212725">
              <a:lnSpc>
                <a:spcPct val="100000"/>
              </a:lnSpc>
              <a:spcBef>
                <a:spcPts val="1080"/>
              </a:spcBef>
              <a:tabLst>
                <a:tab pos="6672580" algn="l"/>
              </a:tabLst>
            </a:pPr>
            <a:r>
              <a:rPr sz="1800" b="1" u="heavy" spc="-25" dirty="0" smtClean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Georgia"/>
                <a:cs typeface="Georgia"/>
                <a:hlinkClick r:id="rId3"/>
              </a:rPr>
              <a:t>rustest.ru</a:t>
            </a:r>
            <a:r>
              <a:rPr sz="1800" b="1" spc="-25" dirty="0" smtClean="0">
                <a:solidFill>
                  <a:srgbClr val="800000"/>
                </a:solidFill>
                <a:latin typeface="Georgia"/>
                <a:cs typeface="Georgia"/>
                <a:hlinkClick r:id="rId3"/>
              </a:rPr>
              <a:t> </a:t>
            </a:r>
            <a:r>
              <a:rPr sz="1800" b="1" spc="-35" dirty="0">
                <a:solidFill>
                  <a:srgbClr val="404040"/>
                </a:solidFill>
                <a:latin typeface="Georgia"/>
                <a:cs typeface="Georgia"/>
              </a:rPr>
              <a:t>- </a:t>
            </a:r>
            <a:r>
              <a:rPr sz="1800" b="1" spc="-30" dirty="0">
                <a:solidFill>
                  <a:srgbClr val="404040"/>
                </a:solidFill>
                <a:latin typeface="Georgia"/>
                <a:cs typeface="Georgia"/>
              </a:rPr>
              <a:t>Официальный </a:t>
            </a:r>
            <a:r>
              <a:rPr sz="1800" b="1" spc="45" dirty="0">
                <a:solidFill>
                  <a:srgbClr val="404040"/>
                </a:solidFill>
                <a:latin typeface="Georgia"/>
                <a:cs typeface="Georgia"/>
              </a:rPr>
              <a:t>сайт </a:t>
            </a:r>
            <a:r>
              <a:rPr sz="1800" b="1" spc="-5" dirty="0">
                <a:solidFill>
                  <a:srgbClr val="404040"/>
                </a:solidFill>
                <a:latin typeface="Georgia"/>
                <a:cs typeface="Georgia"/>
              </a:rPr>
              <a:t>Федерального</a:t>
            </a:r>
            <a:r>
              <a:rPr sz="1800" b="1" spc="-55" dirty="0">
                <a:solidFill>
                  <a:srgbClr val="404040"/>
                </a:solidFill>
                <a:latin typeface="Georgia"/>
                <a:cs typeface="Georgia"/>
              </a:rPr>
              <a:t> </a:t>
            </a:r>
            <a:r>
              <a:rPr sz="1800" b="1" spc="20" dirty="0">
                <a:solidFill>
                  <a:srgbClr val="404040"/>
                </a:solidFill>
                <a:latin typeface="Georgia"/>
                <a:cs typeface="Georgia"/>
              </a:rPr>
              <a:t>центра</a:t>
            </a:r>
            <a:endParaRPr sz="1800" dirty="0">
              <a:latin typeface="Georgia"/>
              <a:cs typeface="Georgia"/>
            </a:endParaRPr>
          </a:p>
          <a:p>
            <a:pPr marL="635" algn="ctr">
              <a:lnSpc>
                <a:spcPct val="100000"/>
              </a:lnSpc>
            </a:pPr>
            <a:r>
              <a:rPr lang="ru-RU" sz="1800" b="1" spc="20" dirty="0" smtClean="0">
                <a:solidFill>
                  <a:srgbClr val="404040"/>
                </a:solidFill>
                <a:latin typeface="Georgia"/>
                <a:cs typeface="Georgia"/>
              </a:rPr>
              <a:t>Т</a:t>
            </a:r>
            <a:r>
              <a:rPr sz="1800" b="1" spc="20" dirty="0" smtClean="0">
                <a:solidFill>
                  <a:srgbClr val="404040"/>
                </a:solidFill>
                <a:latin typeface="Georgia"/>
                <a:cs typeface="Georgia"/>
              </a:rPr>
              <a:t>естирования</a:t>
            </a:r>
            <a:endParaRPr sz="1800" dirty="0">
              <a:latin typeface="Georgia"/>
              <a:cs typeface="Georgi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24000" y="172439"/>
            <a:ext cx="7162800" cy="9367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sz="3200" b="1" spc="-800" dirty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ru-RU" sz="3200" b="1" spc="-800" dirty="0" smtClean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/>
            </a:r>
            <a:br>
              <a:rPr lang="ru-RU" sz="3200" b="1" spc="-800" dirty="0" smtClean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</a:br>
            <a:r>
              <a:rPr lang="ru-RU" sz="2800" b="1" spc="-100" dirty="0" smtClean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Информационная поддержка</a:t>
            </a:r>
            <a:endParaRPr sz="2800" b="1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7800" y="285750"/>
            <a:ext cx="7620000" cy="96066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b="1" u="heavy" spc="-15" dirty="0" smtClean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Georgia"/>
                <a:cs typeface="Georgia"/>
              </a:rPr>
              <a:t> </a:t>
            </a:r>
            <a:r>
              <a:rPr lang="en-US" sz="2800" b="1" u="heavy" spc="-15" dirty="0" smtClean="0">
                <a:solidFill>
                  <a:srgbClr val="FF0000"/>
                </a:solidFill>
                <a:uFill>
                  <a:solidFill>
                    <a:srgbClr val="800000"/>
                  </a:solidFill>
                </a:uFill>
                <a:latin typeface="Georgia"/>
                <a:cs typeface="Georgia"/>
              </a:rPr>
              <a:t>www.ege.</a:t>
            </a:r>
            <a:r>
              <a:rPr lang="en-US" b="1" u="heavy" spc="-15" dirty="0" smtClean="0">
                <a:solidFill>
                  <a:srgbClr val="FF0000"/>
                </a:solidFill>
                <a:uFill>
                  <a:solidFill>
                    <a:srgbClr val="800000"/>
                  </a:solidFill>
                </a:uFill>
                <a:latin typeface="Georgia"/>
                <a:cs typeface="Georgia"/>
              </a:rPr>
              <a:t>spb</a:t>
            </a:r>
            <a:r>
              <a:rPr lang="en-US" sz="2800" b="1" u="heavy" spc="-15" dirty="0" smtClean="0">
                <a:solidFill>
                  <a:srgbClr val="FF0000"/>
                </a:solidFill>
                <a:uFill>
                  <a:solidFill>
                    <a:srgbClr val="800000"/>
                  </a:solidFill>
                </a:uFill>
                <a:latin typeface="Georgia"/>
                <a:cs typeface="Georgia"/>
              </a:rPr>
              <a:t>.ru</a:t>
            </a:r>
            <a:r>
              <a:rPr lang="en-US" sz="2800" b="1" spc="-15" dirty="0" smtClean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lang="en-US" sz="2800" b="1" spc="-15" dirty="0">
                <a:solidFill>
                  <a:srgbClr val="FF0000"/>
                </a:solidFill>
                <a:latin typeface="Georgia"/>
                <a:cs typeface="Georgia"/>
              </a:rPr>
              <a:t/>
            </a:r>
            <a:br>
              <a:rPr lang="en-US" sz="2800" b="1" spc="-15" dirty="0">
                <a:solidFill>
                  <a:srgbClr val="FF0000"/>
                </a:solidFill>
                <a:latin typeface="Georgia"/>
                <a:cs typeface="Georgia"/>
              </a:rPr>
            </a:br>
            <a:r>
              <a:rPr lang="ru-RU" sz="2800" b="1" spc="-15" dirty="0" smtClean="0">
                <a:solidFill>
                  <a:srgbClr val="FF0000"/>
                </a:solidFill>
                <a:latin typeface="Georgia"/>
                <a:cs typeface="Georgia"/>
              </a:rPr>
              <a:t>официальный информационный портал Санкт-Петербурга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47800" y="1552575"/>
            <a:ext cx="6383866" cy="3590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939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15769" t="12422" r="21140" b="6250"/>
          <a:stretch>
            <a:fillRect/>
          </a:stretch>
        </p:blipFill>
        <p:spPr bwMode="auto">
          <a:xfrm>
            <a:off x="1752600" y="361950"/>
            <a:ext cx="5486400" cy="451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459981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468082"/>
            <a:ext cx="7848600" cy="960668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Система информирования о результатах экзаменов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4600" y="1438758"/>
            <a:ext cx="6349141" cy="3571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850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41909" y="1600201"/>
            <a:ext cx="5906691" cy="666750"/>
          </a:xfrm>
          <a:solidFill>
            <a:srgbClr val="FFFF99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2405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43000" y="1276350"/>
            <a:ext cx="7315200" cy="2788327"/>
          </a:xfrm>
          <a:prstGeom prst="rect">
            <a:avLst/>
          </a:prstGeom>
          <a:solidFill>
            <a:srgbClr val="FFFF99"/>
          </a:solidFill>
        </p:spPr>
        <p:txBody>
          <a:bodyPr vert="horz" wrap="square" lIns="0" tIns="2228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55"/>
              </a:spcBef>
            </a:pPr>
            <a:r>
              <a:rPr sz="2400" b="1" spc="-75" dirty="0">
                <a:latin typeface="Georgia"/>
                <a:cs typeface="Georgia"/>
              </a:rPr>
              <a:t>Цель: </a:t>
            </a:r>
            <a:r>
              <a:rPr sz="2400" spc="150" dirty="0">
                <a:latin typeface="Georgia"/>
                <a:cs typeface="Georgia"/>
              </a:rPr>
              <a:t>допуск </a:t>
            </a:r>
            <a:r>
              <a:rPr sz="2400" spc="210" dirty="0">
                <a:latin typeface="Georgia"/>
                <a:cs typeface="Georgia"/>
              </a:rPr>
              <a:t>к</a:t>
            </a:r>
            <a:r>
              <a:rPr sz="2400" spc="-30" dirty="0">
                <a:latin typeface="Georgia"/>
                <a:cs typeface="Georgia"/>
              </a:rPr>
              <a:t> </a:t>
            </a:r>
            <a:r>
              <a:rPr sz="2400" spc="-25" dirty="0">
                <a:latin typeface="Georgia"/>
                <a:cs typeface="Georgia"/>
              </a:rPr>
              <a:t>ГИА</a:t>
            </a:r>
            <a:endParaRPr sz="2400" dirty="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1655"/>
              </a:spcBef>
            </a:pPr>
            <a:r>
              <a:rPr sz="2400" b="1" spc="25" dirty="0" smtClean="0">
                <a:latin typeface="Georgia"/>
                <a:cs typeface="Georgia"/>
              </a:rPr>
              <a:t>Результат</a:t>
            </a:r>
            <a:r>
              <a:rPr sz="2400" b="1" spc="25" dirty="0">
                <a:latin typeface="Georgia"/>
                <a:cs typeface="Georgia"/>
              </a:rPr>
              <a:t>: </a:t>
            </a:r>
            <a:r>
              <a:rPr sz="2400" b="1" spc="125" dirty="0">
                <a:latin typeface="Georgia"/>
                <a:cs typeface="Georgia"/>
              </a:rPr>
              <a:t>зачет</a:t>
            </a:r>
            <a:r>
              <a:rPr sz="2400" spc="125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или</a:t>
            </a:r>
            <a:r>
              <a:rPr sz="2400" spc="555" dirty="0">
                <a:latin typeface="Georgia"/>
                <a:cs typeface="Georgia"/>
              </a:rPr>
              <a:t> </a:t>
            </a:r>
            <a:r>
              <a:rPr sz="2400" b="1" spc="120" dirty="0">
                <a:latin typeface="Georgia"/>
                <a:cs typeface="Georgia"/>
              </a:rPr>
              <a:t>незачет</a:t>
            </a:r>
            <a:endParaRPr sz="2400" b="1" dirty="0">
              <a:latin typeface="Georgia"/>
              <a:cs typeface="Georgia"/>
            </a:endParaRPr>
          </a:p>
          <a:p>
            <a:pPr marL="12700" marR="658495" algn="just">
              <a:lnSpc>
                <a:spcPct val="144500"/>
              </a:lnSpc>
              <a:spcBef>
                <a:spcPts val="5"/>
              </a:spcBef>
            </a:pPr>
            <a:r>
              <a:rPr sz="2400" b="1" spc="80" dirty="0">
                <a:latin typeface="Georgia"/>
                <a:cs typeface="Georgia"/>
              </a:rPr>
              <a:t>Дата </a:t>
            </a:r>
            <a:r>
              <a:rPr sz="2400" b="1" dirty="0">
                <a:latin typeface="Georgia"/>
                <a:cs typeface="Georgia"/>
              </a:rPr>
              <a:t>проведения: </a:t>
            </a:r>
            <a:r>
              <a:rPr lang="ru-RU" sz="2400" b="1" spc="215" dirty="0" smtClean="0">
                <a:solidFill>
                  <a:srgbClr val="FF0000"/>
                </a:solidFill>
                <a:latin typeface="Georgia"/>
                <a:cs typeface="Georgia"/>
              </a:rPr>
              <a:t>11 </a:t>
            </a:r>
            <a:r>
              <a:rPr lang="ru-RU" sz="2400" b="1" spc="215" dirty="0" smtClean="0">
                <a:solidFill>
                  <a:srgbClr val="FF0000"/>
                </a:solidFill>
                <a:latin typeface="Georgia"/>
                <a:cs typeface="Georgia"/>
              </a:rPr>
              <a:t>февраля </a:t>
            </a:r>
            <a:r>
              <a:rPr sz="2400" b="1" spc="215" dirty="0" smtClean="0">
                <a:solidFill>
                  <a:srgbClr val="FF0000"/>
                </a:solidFill>
                <a:latin typeface="Georgia"/>
                <a:cs typeface="Georgia"/>
              </a:rPr>
              <a:t>20</a:t>
            </a:r>
            <a:r>
              <a:rPr lang="ru-RU" sz="2400" b="1" spc="215" dirty="0" smtClean="0">
                <a:solidFill>
                  <a:srgbClr val="FF0000"/>
                </a:solidFill>
                <a:latin typeface="Georgia"/>
                <a:cs typeface="Georgia"/>
              </a:rPr>
              <a:t>26</a:t>
            </a:r>
            <a:endParaRPr lang="ru-RU" sz="2400" b="1" spc="215" dirty="0" smtClean="0">
              <a:solidFill>
                <a:srgbClr val="FF0000"/>
              </a:solidFill>
              <a:latin typeface="Georgia"/>
              <a:cs typeface="Georgia"/>
            </a:endParaRPr>
          </a:p>
          <a:p>
            <a:pPr marL="12700" marR="658495" algn="just">
              <a:lnSpc>
                <a:spcPct val="144500"/>
              </a:lnSpc>
              <a:spcBef>
                <a:spcPts val="5"/>
              </a:spcBef>
            </a:pPr>
            <a:r>
              <a:rPr lang="ru-RU" sz="2400" b="1" spc="-25" dirty="0" smtClean="0">
                <a:latin typeface="Georgia"/>
                <a:cs typeface="Georgia"/>
              </a:rPr>
              <a:t>Дополнительные сроки: </a:t>
            </a:r>
            <a:r>
              <a:rPr lang="ru-RU" sz="2400" b="1" spc="-25" dirty="0" smtClean="0">
                <a:solidFill>
                  <a:srgbClr val="FF0000"/>
                </a:solidFill>
                <a:latin typeface="Georgia"/>
                <a:cs typeface="Georgia"/>
              </a:rPr>
              <a:t>11</a:t>
            </a:r>
            <a:r>
              <a:rPr lang="ru-RU" sz="2400" b="1" spc="-25" dirty="0" smtClean="0">
                <a:latin typeface="Georgia"/>
                <a:cs typeface="Georgia"/>
              </a:rPr>
              <a:t> </a:t>
            </a:r>
            <a:r>
              <a:rPr lang="ru-RU" sz="2400" b="1" spc="-25" dirty="0" smtClean="0">
                <a:solidFill>
                  <a:srgbClr val="FF0000"/>
                </a:solidFill>
                <a:latin typeface="Georgia"/>
                <a:cs typeface="Georgia"/>
              </a:rPr>
              <a:t>марта </a:t>
            </a:r>
            <a:r>
              <a:rPr lang="ru-RU" sz="2400" b="1" spc="-25" dirty="0" smtClean="0">
                <a:solidFill>
                  <a:srgbClr val="FF0000"/>
                </a:solidFill>
                <a:latin typeface="Georgia"/>
                <a:cs typeface="Georgia"/>
              </a:rPr>
              <a:t>2026</a:t>
            </a:r>
            <a:endParaRPr lang="ru-RU" sz="2400" b="1" spc="-25" dirty="0" smtClean="0">
              <a:solidFill>
                <a:srgbClr val="FF0000"/>
              </a:solidFill>
              <a:latin typeface="Georgia"/>
              <a:cs typeface="Georgia"/>
            </a:endParaRPr>
          </a:p>
          <a:p>
            <a:pPr marL="12700" marR="658495" algn="just">
              <a:lnSpc>
                <a:spcPct val="144500"/>
              </a:lnSpc>
              <a:spcBef>
                <a:spcPts val="5"/>
              </a:spcBef>
            </a:pPr>
            <a:r>
              <a:rPr lang="ru-RU" sz="2400" b="1" spc="-25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lang="ru-RU" sz="2400" b="1" spc="-25" dirty="0" smtClean="0">
                <a:solidFill>
                  <a:srgbClr val="FF0000"/>
                </a:solidFill>
                <a:latin typeface="Georgia"/>
                <a:cs typeface="Georgia"/>
              </a:rPr>
              <a:t>                                                     </a:t>
            </a:r>
            <a:r>
              <a:rPr lang="ru-RU" sz="2400" b="1" spc="-25" dirty="0" smtClean="0">
                <a:solidFill>
                  <a:srgbClr val="FF0000"/>
                </a:solidFill>
                <a:latin typeface="Georgia"/>
                <a:cs typeface="Georgia"/>
              </a:rPr>
              <a:t>20 </a:t>
            </a:r>
            <a:r>
              <a:rPr lang="ru-RU" sz="2400" b="1" spc="-25" dirty="0" smtClean="0">
                <a:solidFill>
                  <a:srgbClr val="FF0000"/>
                </a:solidFill>
                <a:latin typeface="Georgia"/>
                <a:cs typeface="Georgia"/>
              </a:rPr>
              <a:t>апреля </a:t>
            </a:r>
            <a:r>
              <a:rPr lang="ru-RU" sz="2400" b="1" spc="-25" dirty="0" smtClean="0">
                <a:solidFill>
                  <a:srgbClr val="FF0000"/>
                </a:solidFill>
                <a:latin typeface="Georgia"/>
                <a:cs typeface="Georgia"/>
              </a:rPr>
              <a:t>2026</a:t>
            </a:r>
            <a:endParaRPr lang="ru-RU" sz="2400" b="1" spc="-25" dirty="0" smtClean="0">
              <a:solidFill>
                <a:srgbClr val="FF0000"/>
              </a:solidFill>
              <a:latin typeface="Georgia"/>
              <a:cs typeface="Georgi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19200" y="514350"/>
            <a:ext cx="7391400" cy="53540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sz="3400" b="0" spc="-1005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400" b="1" spc="-1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ИТОГОВОЕ</a:t>
            </a:r>
            <a:r>
              <a:rPr sz="3400" b="1" spc="-28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400" b="1" spc="-105" dirty="0" smtClean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С</a:t>
            </a:r>
            <a:r>
              <a:rPr lang="ru-RU" sz="3400" b="1" spc="-105" dirty="0" smtClean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ОБЕСЕДОВА</a:t>
            </a:r>
            <a:r>
              <a:rPr sz="3400" b="1" spc="-105" dirty="0" smtClean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НИЕ</a:t>
            </a:r>
            <a:r>
              <a:rPr lang="ru-RU" sz="3400" b="1" spc="-105" dirty="0" smtClean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ИС-9</a:t>
            </a:r>
            <a:endParaRPr sz="3400" b="1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285750"/>
            <a:ext cx="5562600" cy="455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0847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8600" y="103123"/>
            <a:ext cx="8434857" cy="10259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29410" algn="ctr">
              <a:lnSpc>
                <a:spcPts val="2640"/>
              </a:lnSpc>
              <a:spcBef>
                <a:spcPts val="100"/>
              </a:spcBef>
            </a:pPr>
            <a:endParaRPr lang="ru-RU" sz="2400" b="1" spc="-105" dirty="0" smtClean="0">
              <a:solidFill>
                <a:srgbClr val="FF0000"/>
              </a:solidFill>
              <a:uFill>
                <a:solidFill>
                  <a:srgbClr val="000000"/>
                </a:solidFill>
              </a:uFill>
              <a:latin typeface="Times New Roman"/>
              <a:cs typeface="Times New Roman"/>
            </a:endParaRPr>
          </a:p>
          <a:p>
            <a:pPr marL="1629410" algn="ctr">
              <a:lnSpc>
                <a:spcPts val="2640"/>
              </a:lnSpc>
              <a:spcBef>
                <a:spcPts val="100"/>
              </a:spcBef>
            </a:pPr>
            <a:r>
              <a:rPr sz="2400" b="1" spc="-105" dirty="0" smtClean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ПОЛУЧЕНИЕ </a:t>
            </a:r>
            <a:r>
              <a:rPr lang="ru-RU" sz="2400" b="1" spc="-105" dirty="0" smtClean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spc="-170" dirty="0" smtClean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АТТЕСТАТА </a:t>
            </a:r>
            <a:r>
              <a:rPr lang="ru-RU" sz="2400" b="1" spc="-170" dirty="0" smtClean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dirty="0" smtClean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О</a:t>
            </a:r>
            <a:r>
              <a:rPr lang="ru-RU" sz="2400" b="1" dirty="0" smtClean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spc="-355" dirty="0" smtClean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ru-RU" sz="2400" b="1" spc="-90" dirty="0" smtClean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ОСНОВНО</a:t>
            </a:r>
            <a:r>
              <a:rPr sz="2400" b="1" spc="-90" dirty="0" smtClean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М</a:t>
            </a:r>
            <a:endParaRPr sz="2400"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marL="1628775" algn="ctr">
              <a:lnSpc>
                <a:spcPts val="2640"/>
              </a:lnSpc>
            </a:pPr>
            <a:r>
              <a:rPr sz="2400" b="1" spc="-80" dirty="0" smtClean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ОБЩЕМ</a:t>
            </a:r>
            <a:r>
              <a:rPr sz="2400" b="1" spc="-245" dirty="0" smtClean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ru-RU" sz="2400" b="1" spc="-245" dirty="0" smtClean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spc="-135" dirty="0" smtClean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ОБРАЗОВАНИИ:</a:t>
            </a:r>
            <a:endParaRPr sz="24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4" name="object 3"/>
          <p:cNvSpPr txBox="1"/>
          <p:nvPr/>
        </p:nvSpPr>
        <p:spPr>
          <a:xfrm>
            <a:off x="762509" y="1428750"/>
            <a:ext cx="3389629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5080" indent="-342900">
              <a:lnSpc>
                <a:spcPct val="100000"/>
              </a:lnSpc>
              <a:spcBef>
                <a:spcPts val="100"/>
              </a:spcBef>
              <a:buFont typeface="Wingdings"/>
              <a:buChar char=""/>
              <a:tabLst>
                <a:tab pos="354965" algn="l"/>
                <a:tab pos="355600" algn="l"/>
                <a:tab pos="1774189" algn="l"/>
                <a:tab pos="2258695" algn="l"/>
              </a:tabLst>
            </a:pPr>
            <a:r>
              <a:rPr sz="2400" b="1" spc="-50" dirty="0">
                <a:solidFill>
                  <a:srgbClr val="000713"/>
                </a:solidFill>
                <a:latin typeface="Cambria"/>
                <a:cs typeface="Cambria"/>
              </a:rPr>
              <a:t>у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сл</a:t>
            </a:r>
            <a:r>
              <a:rPr sz="2400" b="1" spc="5" dirty="0">
                <a:solidFill>
                  <a:srgbClr val="000713"/>
                </a:solidFill>
                <a:latin typeface="Cambria"/>
                <a:cs typeface="Cambria"/>
              </a:rPr>
              <a:t>о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вие	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получ</a:t>
            </a:r>
            <a:r>
              <a:rPr sz="2400" b="1" spc="-10" dirty="0">
                <a:solidFill>
                  <a:srgbClr val="000713"/>
                </a:solidFill>
                <a:latin typeface="Cambria"/>
                <a:cs typeface="Cambria"/>
              </a:rPr>
              <a:t>е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ния  </a:t>
            </a:r>
            <a:r>
              <a:rPr sz="2400" b="1" spc="-5" dirty="0" smtClean="0">
                <a:solidFill>
                  <a:srgbClr val="000713"/>
                </a:solidFill>
                <a:latin typeface="Cambria"/>
                <a:cs typeface="Cambria"/>
              </a:rPr>
              <a:t>основном</a:t>
            </a:r>
            <a:r>
              <a:rPr lang="ru-RU" sz="2400" b="1" spc="-5" dirty="0" smtClean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	общем</a:t>
            </a:r>
            <a:endParaRPr sz="2400" dirty="0">
              <a:latin typeface="Cambria"/>
              <a:cs typeface="Cambria"/>
            </a:endParaRPr>
          </a:p>
        </p:txBody>
      </p:sp>
      <p:sp>
        <p:nvSpPr>
          <p:cNvPr id="5" name="object 4"/>
          <p:cNvSpPr txBox="1"/>
          <p:nvPr/>
        </p:nvSpPr>
        <p:spPr>
          <a:xfrm>
            <a:off x="4367430" y="1428750"/>
            <a:ext cx="462417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8270" marR="5080" indent="-116205">
              <a:lnSpc>
                <a:spcPct val="100000"/>
              </a:lnSpc>
              <a:spcBef>
                <a:spcPts val="100"/>
              </a:spcBef>
              <a:tabLst>
                <a:tab pos="2524125" algn="l"/>
                <a:tab pos="3107690" algn="l"/>
                <a:tab pos="4197985" algn="l"/>
              </a:tabLst>
            </a:pP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обу</a:t>
            </a:r>
            <a:r>
              <a:rPr sz="2400" b="1" spc="-15" dirty="0">
                <a:solidFill>
                  <a:srgbClr val="000713"/>
                </a:solidFill>
                <a:latin typeface="Cambria"/>
                <a:cs typeface="Cambria"/>
              </a:rPr>
              <a:t>ч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а</a:t>
            </a:r>
            <a:r>
              <a:rPr sz="2400" b="1" spc="5" dirty="0">
                <a:solidFill>
                  <a:srgbClr val="000713"/>
                </a:solidFill>
                <a:latin typeface="Cambria"/>
                <a:cs typeface="Cambria"/>
              </a:rPr>
              <a:t>ю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щи</a:t>
            </a:r>
            <a:r>
              <a:rPr sz="2400" b="1" spc="5" dirty="0">
                <a:solidFill>
                  <a:srgbClr val="000713"/>
                </a:solidFill>
                <a:latin typeface="Cambria"/>
                <a:cs typeface="Cambria"/>
              </a:rPr>
              <a:t>м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ис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я	</a:t>
            </a:r>
            <a:r>
              <a:rPr sz="2400" b="1" spc="-459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ат</a:t>
            </a:r>
            <a:r>
              <a:rPr sz="2400" b="1" spc="-55" dirty="0">
                <a:solidFill>
                  <a:srgbClr val="000713"/>
                </a:solidFill>
                <a:latin typeface="Cambria"/>
                <a:cs typeface="Cambria"/>
              </a:rPr>
              <a:t>т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еста</a:t>
            </a:r>
            <a:r>
              <a:rPr sz="2400" b="1" spc="5" dirty="0">
                <a:solidFill>
                  <a:srgbClr val="000713"/>
                </a:solidFill>
                <a:latin typeface="Cambria"/>
                <a:cs typeface="Cambria"/>
              </a:rPr>
              <a:t>т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а	</a:t>
            </a:r>
            <a:r>
              <a:rPr sz="2400" b="1" dirty="0" err="1">
                <a:solidFill>
                  <a:srgbClr val="000713"/>
                </a:solidFill>
                <a:latin typeface="Cambria"/>
                <a:cs typeface="Cambria"/>
              </a:rPr>
              <a:t>об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  </a:t>
            </a:r>
            <a:r>
              <a:rPr sz="2400" b="1" spc="-5" dirty="0" err="1" smtClean="0">
                <a:solidFill>
                  <a:srgbClr val="000713"/>
                </a:solidFill>
                <a:latin typeface="Cambria"/>
                <a:cs typeface="Cambria"/>
              </a:rPr>
              <a:t>образовани</a:t>
            </a:r>
            <a:r>
              <a:rPr sz="2400" b="1" dirty="0" err="1" smtClean="0">
                <a:solidFill>
                  <a:srgbClr val="000713"/>
                </a:solidFill>
                <a:latin typeface="Cambria"/>
                <a:cs typeface="Cambria"/>
              </a:rPr>
              <a:t>и</a:t>
            </a:r>
            <a:r>
              <a:rPr lang="ru-RU" sz="2400" b="1" dirty="0" smtClean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dirty="0" smtClean="0">
                <a:solidFill>
                  <a:srgbClr val="000713"/>
                </a:solidFill>
                <a:latin typeface="Cambria"/>
                <a:cs typeface="Cambria"/>
              </a:rPr>
              <a:t>-</a:t>
            </a:r>
            <a:r>
              <a:rPr lang="ru-RU" sz="24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50" dirty="0" err="1" smtClean="0">
                <a:solidFill>
                  <a:srgbClr val="000713"/>
                </a:solidFill>
                <a:latin typeface="Cambria"/>
                <a:cs typeface="Cambria"/>
              </a:rPr>
              <a:t>у</a:t>
            </a:r>
            <a:r>
              <a:rPr sz="2400" b="1" dirty="0" err="1" smtClean="0">
                <a:solidFill>
                  <a:srgbClr val="000713"/>
                </a:solidFill>
                <a:latin typeface="Cambria"/>
                <a:cs typeface="Cambria"/>
              </a:rPr>
              <a:t>спешное</a:t>
            </a:r>
            <a:endParaRPr sz="2400" dirty="0">
              <a:latin typeface="Cambria"/>
              <a:cs typeface="Cambria"/>
            </a:endParaRPr>
          </a:p>
        </p:txBody>
      </p:sp>
      <p:sp>
        <p:nvSpPr>
          <p:cNvPr id="7" name="object 5"/>
          <p:cNvSpPr txBox="1"/>
          <p:nvPr/>
        </p:nvSpPr>
        <p:spPr>
          <a:xfrm>
            <a:off x="1105409" y="2160269"/>
            <a:ext cx="7818755" cy="22288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400" b="1" spc="-15" dirty="0">
                <a:solidFill>
                  <a:srgbClr val="000713"/>
                </a:solidFill>
                <a:latin typeface="Cambria"/>
                <a:cs typeface="Cambria"/>
              </a:rPr>
              <a:t>прохождение 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ГИА </a:t>
            </a:r>
            <a:r>
              <a:rPr sz="2400" b="1" dirty="0">
                <a:solidFill>
                  <a:srgbClr val="FF0000"/>
                </a:solidFill>
                <a:latin typeface="Cambria"/>
                <a:cs typeface="Cambria"/>
              </a:rPr>
              <a:t>по </a:t>
            </a:r>
            <a:r>
              <a:rPr sz="2400" b="1" spc="-5" dirty="0">
                <a:solidFill>
                  <a:srgbClr val="FF0000"/>
                </a:solidFill>
                <a:latin typeface="Cambria"/>
                <a:cs typeface="Cambria"/>
              </a:rPr>
              <a:t>четырем учебным предметам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: 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по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10" dirty="0" err="1">
                <a:solidFill>
                  <a:srgbClr val="000713"/>
                </a:solidFill>
                <a:latin typeface="Cambria"/>
                <a:cs typeface="Cambria"/>
              </a:rPr>
              <a:t>обязательным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5" dirty="0" err="1" smtClean="0">
                <a:solidFill>
                  <a:srgbClr val="000713"/>
                </a:solidFill>
                <a:latin typeface="Cambria"/>
                <a:cs typeface="Cambria"/>
              </a:rPr>
              <a:t>учебным</a:t>
            </a:r>
            <a:r>
              <a:rPr lang="ru-RU" sz="2400" b="1" spc="-5" dirty="0" smtClean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5" dirty="0" err="1" smtClean="0">
                <a:solidFill>
                  <a:srgbClr val="000713"/>
                </a:solidFill>
                <a:latin typeface="Cambria"/>
                <a:cs typeface="Cambria"/>
              </a:rPr>
              <a:t>предметам</a:t>
            </a:r>
            <a:r>
              <a:rPr lang="ru-RU" sz="2400" b="1" spc="-25" dirty="0" smtClean="0">
                <a:solidFill>
                  <a:srgbClr val="000713"/>
                </a:solidFill>
                <a:latin typeface="Cambria"/>
                <a:cs typeface="Cambria"/>
              </a:rPr>
              <a:t>- </a:t>
            </a:r>
            <a:r>
              <a:rPr sz="3600" b="1" spc="-25" dirty="0" smtClean="0">
                <a:solidFill>
                  <a:srgbClr val="FF0000"/>
                </a:solidFill>
                <a:latin typeface="Cambria"/>
                <a:cs typeface="Cambria"/>
              </a:rPr>
              <a:t>русскому </a:t>
            </a:r>
            <a:r>
              <a:rPr sz="3600" b="1" spc="-20" dirty="0" smtClean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3600" b="1" dirty="0">
                <a:solidFill>
                  <a:srgbClr val="FF0000"/>
                </a:solidFill>
                <a:latin typeface="Cambria"/>
                <a:cs typeface="Cambria"/>
              </a:rPr>
              <a:t>языку</a:t>
            </a:r>
            <a:r>
              <a:rPr sz="3600" b="1" spc="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3600" b="1" dirty="0">
                <a:solidFill>
                  <a:srgbClr val="FF0000"/>
                </a:solidFill>
                <a:latin typeface="Cambria"/>
                <a:cs typeface="Cambria"/>
              </a:rPr>
              <a:t>и</a:t>
            </a:r>
            <a:r>
              <a:rPr sz="3600" b="1" spc="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3600" b="1" spc="-10" dirty="0" smtClean="0">
                <a:solidFill>
                  <a:srgbClr val="FF0000"/>
                </a:solidFill>
                <a:latin typeface="Cambria"/>
                <a:cs typeface="Cambria"/>
              </a:rPr>
              <a:t>математике</a:t>
            </a:r>
            <a:r>
              <a:rPr sz="2400" b="1" spc="-10" dirty="0" smtClean="0">
                <a:solidFill>
                  <a:srgbClr val="000713"/>
                </a:solidFill>
                <a:latin typeface="Cambria"/>
                <a:cs typeface="Cambria"/>
              </a:rPr>
              <a:t>,</a:t>
            </a:r>
            <a:r>
              <a:rPr sz="2400" b="1" spc="-5" dirty="0" smtClean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dirty="0" smtClean="0">
                <a:solidFill>
                  <a:srgbClr val="000713"/>
                </a:solidFill>
                <a:latin typeface="Cambria"/>
                <a:cs typeface="Cambria"/>
              </a:rPr>
              <a:t>а</a:t>
            </a:r>
            <a:r>
              <a:rPr sz="2400" b="1" spc="5" dirty="0" smtClean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10" dirty="0">
                <a:solidFill>
                  <a:srgbClr val="000713"/>
                </a:solidFill>
                <a:latin typeface="Cambria"/>
                <a:cs typeface="Cambria"/>
              </a:rPr>
              <a:t>также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 по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двум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учебным 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предметам</a:t>
            </a:r>
            <a:r>
              <a:rPr sz="2400" b="1" spc="-20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по</a:t>
            </a:r>
            <a:r>
              <a:rPr sz="2400" b="1" spc="-1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10" dirty="0">
                <a:solidFill>
                  <a:srgbClr val="000713"/>
                </a:solidFill>
                <a:latin typeface="Cambria"/>
                <a:cs typeface="Cambria"/>
              </a:rPr>
              <a:t>выбору</a:t>
            </a:r>
            <a:r>
              <a:rPr sz="2400" b="1" spc="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10" dirty="0" smtClean="0">
                <a:solidFill>
                  <a:srgbClr val="000713"/>
                </a:solidFill>
                <a:latin typeface="Cambria"/>
                <a:cs typeface="Cambria"/>
              </a:rPr>
              <a:t>обучающегося</a:t>
            </a:r>
            <a:r>
              <a:rPr lang="en-US" sz="2400" b="1" spc="-10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lang="ru-RU" sz="2400" b="1" spc="-10" dirty="0" smtClean="0">
                <a:solidFill>
                  <a:srgbClr val="000713"/>
                </a:solidFill>
                <a:latin typeface="Cambria"/>
                <a:cs typeface="Cambria"/>
              </a:rPr>
              <a:t>из списка:</a:t>
            </a:r>
            <a:endParaRPr sz="2400" dirty="0">
              <a:latin typeface="Cambria"/>
              <a:cs typeface="Cambr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33350"/>
            <a:ext cx="7543800" cy="1371600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предметов по выбору:</a:t>
            </a:r>
            <a:br>
              <a:rPr lang="ru-RU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524001" y="1909303"/>
            <a:ext cx="3200399" cy="2517967"/>
          </a:xfrm>
          <a:solidFill>
            <a:srgbClr val="FFFF99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Физика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Химия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География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Информатика и ИКТ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иология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105400" y="1909304"/>
            <a:ext cx="3276600" cy="2515545"/>
          </a:xfrm>
          <a:solidFill>
            <a:srgbClr val="FFFF99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 smtClean="0"/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Иностранный язык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Литература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Обществознание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1055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897731"/>
            <a:ext cx="8458199" cy="2588419"/>
          </a:xfrm>
        </p:spPr>
        <p:txBody>
          <a:bodyPr>
            <a:normAutofit/>
          </a:bodyPr>
          <a:lstStyle/>
          <a:p>
            <a:pPr algn="ctr" eaLnBrk="1" hangingPunct="1">
              <a:buFontTx/>
              <a:buNone/>
            </a:pPr>
            <a:r>
              <a:rPr lang="ru-RU" alt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Экзамены  по выбору выпускник определяет </a:t>
            </a:r>
            <a:r>
              <a:rPr lang="ru-RU" altLang="ru-RU" sz="24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самостоятельно.</a:t>
            </a:r>
          </a:p>
          <a:p>
            <a:pPr algn="ctr" eaLnBrk="1" hangingPunct="1">
              <a:buFontTx/>
              <a:buNone/>
            </a:pPr>
            <a:r>
              <a:rPr lang="ru-RU" alt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Заявление о выборе экзаменов, подписанное родителями </a:t>
            </a:r>
          </a:p>
          <a:p>
            <a:pPr algn="ctr" eaLnBrk="1" hangingPunct="1">
              <a:buFontTx/>
              <a:buNone/>
            </a:pPr>
            <a:r>
              <a:rPr lang="ru-RU" alt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(законными представителями),</a:t>
            </a:r>
          </a:p>
          <a:p>
            <a:pPr algn="ctr">
              <a:buNone/>
            </a:pPr>
            <a:r>
              <a:rPr lang="ru-RU" alt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выпускник подаёт в свое образовательное учреждение</a:t>
            </a:r>
          </a:p>
          <a:p>
            <a:pPr algn="ctr" eaLnBrk="1" hangingPunct="1">
              <a:buFontTx/>
              <a:buNone/>
            </a:pP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позднее </a:t>
            </a:r>
            <a:r>
              <a:rPr lang="ru-RU" altLang="ru-RU" sz="2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марта 2025 </a:t>
            </a:r>
            <a:r>
              <a:rPr lang="ru-RU" altLang="ru-RU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года  </a:t>
            </a:r>
          </a:p>
          <a:p>
            <a:pPr eaLnBrk="1" hangingPunct="1"/>
            <a:endParaRPr lang="ru-RU" alt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3172317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236510220"/>
              </p:ext>
            </p:extLst>
          </p:nvPr>
        </p:nvGraphicFramePr>
        <p:xfrm>
          <a:off x="1219200" y="438150"/>
          <a:ext cx="7162800" cy="403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147" name="Номер слайда 4"/>
          <p:cNvSpPr txBox="1">
            <a:spLocks noGrp="1"/>
          </p:cNvSpPr>
          <p:nvPr/>
        </p:nvSpPr>
        <p:spPr bwMode="auto">
          <a:xfrm>
            <a:off x="6057900" y="4767263"/>
            <a:ext cx="1600200" cy="273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2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2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DCAF2CA9-85F1-420D-9658-F10C6A724994}" type="slidenum">
              <a:rPr lang="ru-RU" altLang="ru-RU" sz="900">
                <a:solidFill>
                  <a:srgbClr val="898989"/>
                </a:solidFill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9</a:t>
            </a:fld>
            <a:endParaRPr lang="ru-RU" altLang="ru-RU" sz="900" dirty="0">
              <a:solidFill>
                <a:srgbClr val="898989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9856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09A6620A798C5C4EBFE598734B2B55C3" ma:contentTypeVersion="2" ma:contentTypeDescription="Создание документа." ma:contentTypeScope="" ma:versionID="cfbdd56d9becef1f6dd44dadfb5ad3c1">
  <xsd:schema xmlns:xsd="http://www.w3.org/2001/XMLSchema" xmlns:xs="http://www.w3.org/2001/XMLSchema" xmlns:p="http://schemas.microsoft.com/office/2006/metadata/properties" xmlns:ns2="4c48e722-e5ee-4bb4-abb8-2d4075f5b3da" targetNamespace="http://schemas.microsoft.com/office/2006/metadata/properties" ma:root="true" ma:fieldsID="b375c62708b91729a40decd9024d091b" ns2:_="">
    <xsd:import namespace="4c48e722-e5ee-4bb4-abb8-2d4075f5b3d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48e722-e5ee-4bb4-abb8-2d4075f5b3da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  <xsd:element name="SharedWithUsers" ma:index="11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c48e722-e5ee-4bb4-abb8-2d4075f5b3da">6PQ52NDQUCDJ-269-1312</_dlc_DocId>
    <_dlc_DocIdUrl xmlns="4c48e722-e5ee-4bb4-abb8-2d4075f5b3da">
      <Url>http://www.eduportal44.ru/Manturovo/Sch3/_layouts/15/DocIdRedir.aspx?ID=6PQ52NDQUCDJ-269-1312</Url>
      <Description>6PQ52NDQUCDJ-269-1312</Description>
    </_dlc_DocIdUrl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AA655228-D0C4-4583-BA6A-648418A4E18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c48e722-e5ee-4bb4-abb8-2d4075f5b3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D5D602E-EE10-4155-A130-648664F0F386}">
  <ds:schemaRefs>
    <ds:schemaRef ds:uri="http://purl.org/dc/dcmitype/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www.w3.org/XML/1998/namespace"/>
    <ds:schemaRef ds:uri="http://purl.org/dc/elements/1.1/"/>
    <ds:schemaRef ds:uri="4c48e722-e5ee-4bb4-abb8-2d4075f5b3da"/>
    <ds:schemaRef ds:uri="http://schemas.microsoft.com/office/2006/documentManagement/type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B36C658F-4D03-45F8-A21D-5677D0A9DA7E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71A75F3A-DEA1-430D-8899-54F8B397790C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1160</TotalTime>
  <Words>813</Words>
  <Application>Microsoft Office PowerPoint</Application>
  <PresentationFormat>Экран (16:9)</PresentationFormat>
  <Paragraphs>163</Paragraphs>
  <Slides>31</Slides>
  <Notes>5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44" baseType="lpstr">
      <vt:lpstr>Arial</vt:lpstr>
      <vt:lpstr>Arial Black</vt:lpstr>
      <vt:lpstr>Calibri</vt:lpstr>
      <vt:lpstr>Cambria</vt:lpstr>
      <vt:lpstr>Century Gothic</vt:lpstr>
      <vt:lpstr>Georgia</vt:lpstr>
      <vt:lpstr>Microsoft Sans Serif</vt:lpstr>
      <vt:lpstr>Times New Roman</vt:lpstr>
      <vt:lpstr>Trebuchet MS</vt:lpstr>
      <vt:lpstr>Wingdings</vt:lpstr>
      <vt:lpstr>Wingdings 3</vt:lpstr>
      <vt:lpstr>Легкий дым</vt:lpstr>
      <vt:lpstr>Adobe Acrobat Document</vt:lpstr>
      <vt:lpstr>Презентация PowerPoint</vt:lpstr>
      <vt:lpstr> Приказ Минпросвещения России и Рособрнадзора</vt:lpstr>
      <vt:lpstr>Презентация PowerPoint</vt:lpstr>
      <vt:lpstr> ИТОГОВОЕ СОБЕСЕДОВАНИЕ ИС-9</vt:lpstr>
      <vt:lpstr>Презентация PowerPoint</vt:lpstr>
      <vt:lpstr>Презентация PowerPoint</vt:lpstr>
      <vt:lpstr> Список предметов по выбору:  </vt:lpstr>
      <vt:lpstr>Презентация PowerPoint</vt:lpstr>
      <vt:lpstr>Презентация PowerPoint</vt:lpstr>
      <vt:lpstr>Презентация PowerPoint</vt:lpstr>
      <vt:lpstr> </vt:lpstr>
      <vt:lpstr>РЕГИСТРАЦИЯ НА ГИА-9</vt:lpstr>
      <vt:lpstr>РАСПИСАНИЕ   ГИА-9</vt:lpstr>
      <vt:lpstr>Презентация PowerPoint</vt:lpstr>
      <vt:lpstr>Расписание основного периода ГИА-9</vt:lpstr>
      <vt:lpstr>Резервные дни основного периода ГИА-9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Аттестат с отличием</vt:lpstr>
      <vt:lpstr>  Информационная поддержка</vt:lpstr>
      <vt:lpstr> www.ege.spb.ru  официальный информационный портал Санкт-Петербурга</vt:lpstr>
      <vt:lpstr>Система информирования о результатах экзаменов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kreslavski_ga</dc:creator>
  <cp:lastModifiedBy>Марина Сергеевна Березина</cp:lastModifiedBy>
  <cp:revision>128</cp:revision>
  <dcterms:created xsi:type="dcterms:W3CDTF">2019-10-15T10:38:01Z</dcterms:created>
  <dcterms:modified xsi:type="dcterms:W3CDTF">2025-12-12T16:51:44Z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2019-09-24T00:00:00Z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2019-10-15T00:00:00Z</vt:filetime>
  </property>
  <property fmtid="{D5CDD505-2E9C-101B-9397-08002B2CF9AE}" pid="5" name="ContentTypeId">
    <vt:lpwstr>0x01010009A6620A798C5C4EBFE598734B2B55C3</vt:lpwstr>
  </property>
  <property fmtid="{D5CDD505-2E9C-101B-9397-08002B2CF9AE}" pid="6" name="_dlc_DocIdItemGuid">
    <vt:lpwstr>69a3b4bc-0d2e-4856-b10b-5db6476d93ff</vt:lpwstr>
  </property>
</Properties>
</file>