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497" r:id="rId2"/>
    <p:sldId id="510" r:id="rId3"/>
    <p:sldId id="533" r:id="rId4"/>
    <p:sldId id="507" r:id="rId5"/>
    <p:sldId id="513" r:id="rId6"/>
    <p:sldId id="534" r:id="rId7"/>
    <p:sldId id="535" r:id="rId8"/>
    <p:sldId id="522" r:id="rId9"/>
    <p:sldId id="526" r:id="rId10"/>
    <p:sldId id="536" r:id="rId11"/>
    <p:sldId id="518" r:id="rId12"/>
    <p:sldId id="537" r:id="rId13"/>
    <p:sldId id="516" r:id="rId14"/>
    <p:sldId id="532" r:id="rId15"/>
    <p:sldId id="538" r:id="rId16"/>
    <p:sldId id="520" r:id="rId17"/>
    <p:sldId id="527" r:id="rId18"/>
    <p:sldId id="528" r:id="rId19"/>
    <p:sldId id="529" r:id="rId20"/>
    <p:sldId id="530" r:id="rId21"/>
    <p:sldId id="509" r:id="rId22"/>
    <p:sldId id="539" r:id="rId23"/>
    <p:sldId id="531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>
          <p15:clr>
            <a:srgbClr val="A4A3A4"/>
          </p15:clr>
        </p15:guide>
        <p15:guide id="2" pos="3823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Блохин" initials="ДБ" lastIdx="1" clrIdx="0"/>
  <p:cmAuthor id="2" name="Пользователь Windows" initials="П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2FF"/>
    <a:srgbClr val="C3E5F3"/>
    <a:srgbClr val="F1F8EC"/>
    <a:srgbClr val="FFFF99"/>
    <a:srgbClr val="CC66FF"/>
    <a:srgbClr val="00CC99"/>
    <a:srgbClr val="F6FAF4"/>
    <a:srgbClr val="64BDE1"/>
    <a:srgbClr val="FFFFFF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 autoAdjust="0"/>
    <p:restoredTop sz="99770" autoAdjust="0"/>
  </p:normalViewPr>
  <p:slideViewPr>
    <p:cSldViewPr snapToGrid="0">
      <p:cViewPr>
        <p:scale>
          <a:sx n="117" d="100"/>
          <a:sy n="117" d="100"/>
        </p:scale>
        <p:origin x="-108" y="-96"/>
      </p:cViewPr>
      <p:guideLst>
        <p:guide orient="horz" pos="2168"/>
        <p:guide orient="horz" pos="4319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B2FC-BAF4-4B1B-A87D-9B295544021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F6E5A-1A10-4C7B-9972-0532933A8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9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9D4F-9824-483F-A53C-0E92B41F70EB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B3AA-3B21-4850-B297-43B4CC6B47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97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5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5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5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5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5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47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66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21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27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76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9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95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9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3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8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1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26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FDEB348-3659-4E1A-A420-F66D86952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6" t="25189" r="12988" b="25890"/>
          <a:stretch/>
        </p:blipFill>
        <p:spPr>
          <a:xfrm>
            <a:off x="0" y="-1"/>
            <a:ext cx="12192000" cy="68581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14400" y="2173372"/>
            <a:ext cx="10363200" cy="2273937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О подготовке к проведению государственной итоговой аттестации </a:t>
            </a:r>
            <a: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2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544286" y="820511"/>
            <a:ext cx="109728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000" b="1" dirty="0" smtClean="0">
              <a:solidFill>
                <a:srgbClr val="C00000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u="sng" dirty="0" smtClean="0">
                <a:solidFill>
                  <a:srgbClr val="C00000"/>
                </a:solidFill>
              </a:rPr>
              <a:t>01 </a:t>
            </a:r>
            <a:r>
              <a:rPr lang="ru-RU" altLang="en-US" sz="4000" b="1" u="sng" dirty="0">
                <a:solidFill>
                  <a:srgbClr val="C00000"/>
                </a:solidFill>
              </a:rPr>
              <a:t>февраля </a:t>
            </a:r>
            <a:r>
              <a:rPr lang="ru-RU" altLang="en-US" sz="4000" b="1" u="sng" dirty="0" smtClean="0">
                <a:solidFill>
                  <a:srgbClr val="C00000"/>
                </a:solidFill>
              </a:rPr>
              <a:t>2026 года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222268"/>
                </a:solidFill>
              </a:rPr>
              <a:t>последний </a:t>
            </a:r>
            <a:r>
              <a:rPr lang="ru-RU" altLang="en-US" sz="4000" b="1" dirty="0">
                <a:solidFill>
                  <a:srgbClr val="222268"/>
                </a:solidFill>
              </a:rPr>
              <a:t>день внесения изменений </a:t>
            </a:r>
            <a:endParaRPr lang="ru-RU" altLang="en-US" sz="4000" b="1" dirty="0" smtClean="0">
              <a:solidFill>
                <a:srgbClr val="222268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222268"/>
                </a:solidFill>
              </a:rPr>
              <a:t>в </a:t>
            </a:r>
            <a:r>
              <a:rPr lang="ru-RU" altLang="en-US" sz="4000" b="1" dirty="0">
                <a:solidFill>
                  <a:srgbClr val="222268"/>
                </a:solidFill>
              </a:rPr>
              <a:t>перечень </a:t>
            </a:r>
            <a:r>
              <a:rPr lang="ru-RU" altLang="en-US" sz="4000" b="1" dirty="0" smtClean="0">
                <a:solidFill>
                  <a:srgbClr val="222268"/>
                </a:solidFill>
              </a:rPr>
              <a:t>предметов </a:t>
            </a:r>
          </a:p>
        </p:txBody>
      </p:sp>
    </p:spTree>
    <p:extLst>
      <p:ext uri="{BB962C8B-B14F-4D97-AF65-F5344CB8AC3E}">
        <p14:creationId xmlns:p14="http://schemas.microsoft.com/office/powerpoint/2010/main" val="350774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85603" y="242978"/>
            <a:ext cx="8387542" cy="85920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Расписания  ЕГЭ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610195" y="1371600"/>
            <a:ext cx="9094125" cy="4622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13279"/>
              </p:ext>
            </p:extLst>
          </p:nvPr>
        </p:nvGraphicFramePr>
        <p:xfrm>
          <a:off x="653143" y="914400"/>
          <a:ext cx="9903279" cy="49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3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367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</a:t>
                      </a:r>
                      <a:r>
                        <a:rPr lang="ru-RU" dirty="0" smtClean="0"/>
                        <a:t>ГЭ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83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Химия,</a:t>
                      </a:r>
                      <a:r>
                        <a:rPr lang="ru-RU" baseline="0" dirty="0" smtClean="0"/>
                        <a:t> литература, </a:t>
                      </a:r>
                      <a:r>
                        <a:rPr lang="ru-RU" baseline="0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83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 smtClean="0"/>
                    </a:p>
                  </a:txBody>
                  <a:tcPr/>
                </a:tc>
              </a:tr>
              <a:tr h="381832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r>
                        <a:rPr lang="ru-RU" baseline="0" dirty="0" smtClean="0"/>
                        <a:t> (база и профиль)</a:t>
                      </a:r>
                      <a:endParaRPr lang="ru-RU" dirty="0"/>
                    </a:p>
                  </a:txBody>
                  <a:tcPr/>
                </a:tc>
              </a:tr>
              <a:tr h="381832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Обществознание, физика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832">
                <a:tc>
                  <a:txBody>
                    <a:bodyPr/>
                    <a:lstStyle/>
                    <a:p>
                      <a:r>
                        <a:rPr lang="ru-RU" dirty="0" smtClean="0"/>
                        <a:t>15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Биология,</a:t>
                      </a:r>
                      <a:r>
                        <a:rPr lang="ru-RU" baseline="0" dirty="0" smtClean="0"/>
                        <a:t> география, иностранный письменный</a:t>
                      </a:r>
                      <a:endParaRPr lang="ru-RU" dirty="0"/>
                    </a:p>
                  </a:txBody>
                  <a:tcPr/>
                </a:tc>
              </a:tr>
              <a:tr h="381832">
                <a:tc>
                  <a:txBody>
                    <a:bodyPr/>
                    <a:lstStyle/>
                    <a:p>
                      <a:r>
                        <a:rPr lang="ru-RU" dirty="0" smtClean="0"/>
                        <a:t>18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Информатика, иностранный устный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4543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r>
                        <a:rPr lang="ru-RU" baseline="0" dirty="0" smtClean="0"/>
                        <a:t> – 25 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Резервные</a:t>
                      </a:r>
                      <a:r>
                        <a:rPr lang="ru-RU" baseline="0" dirty="0" smtClean="0"/>
                        <a:t> дни (по уважительным причинам)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54543">
                <a:tc>
                  <a:txBody>
                    <a:bodyPr/>
                    <a:lstStyle/>
                    <a:p>
                      <a:r>
                        <a:rPr lang="ru-RU" dirty="0" smtClean="0"/>
                        <a:t>8-9</a:t>
                      </a:r>
                      <a:r>
                        <a:rPr lang="ru-RU" baseline="0" dirty="0" smtClean="0"/>
                        <a:t> июля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Пересдача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1 экзамена по желанию</a:t>
                      </a:r>
                      <a:endParaRPr lang="ru-RU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3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509101" y="1983867"/>
            <a:ext cx="2410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45" dirty="0">
                <a:latin typeface="Microsoft Sans Serif"/>
                <a:cs typeface="Microsoft Sans Serif"/>
              </a:rPr>
              <a:t>СПРАВКА</a:t>
            </a:r>
            <a:endParaRPr dirty="0">
              <a:latin typeface="Microsoft Sans Serif"/>
              <a:cs typeface="Microsoft Sans Serif"/>
            </a:endParaRPr>
          </a:p>
          <a:p>
            <a:pPr marL="12700" marR="5080" algn="ctr"/>
            <a:r>
              <a:rPr spc="-5" dirty="0">
                <a:latin typeface="Microsoft Sans Serif"/>
                <a:cs typeface="Microsoft Sans Serif"/>
              </a:rPr>
              <a:t>об</a:t>
            </a:r>
            <a:r>
              <a:rPr spc="-5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установлении </a:t>
            </a:r>
            <a:r>
              <a:rPr spc="-46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инвалидности</a:t>
            </a:r>
            <a:endParaRPr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1143002" y="3170811"/>
            <a:ext cx="3143673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6583003" y="2055113"/>
            <a:ext cx="34103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>
                <a:latin typeface="Microsoft Sans Serif"/>
                <a:cs typeface="Microsoft Sans Serif"/>
              </a:rPr>
              <a:t>ЗАКЛЮЧЕНИЕ</a:t>
            </a:r>
            <a:r>
              <a:rPr spc="445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ЦПМПК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2837" y="2813560"/>
            <a:ext cx="2095500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9345677" y="3271647"/>
            <a:ext cx="2330873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-1488842" y="957262"/>
            <a:ext cx="1296162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spcBef>
                <a:spcPts val="95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6175">
              <a:spcBef>
                <a:spcPts val="95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112" y="-34133"/>
            <a:ext cx="8637072" cy="16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FDEB348-3659-4E1A-A420-F66D8695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6" t="25189" r="12988" b="25890"/>
          <a:stretch/>
        </p:blipFill>
        <p:spPr>
          <a:xfrm>
            <a:off x="-22775" y="-1"/>
            <a:ext cx="12228631" cy="68787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DAFFFA-9353-D83F-D552-EE4A8C8D2C26}"/>
              </a:ext>
            </a:extLst>
          </p:cNvPr>
          <p:cNvSpPr/>
          <p:nvPr/>
        </p:nvSpPr>
        <p:spPr>
          <a:xfrm>
            <a:off x="-22775" y="308624"/>
            <a:ext cx="12214775" cy="744837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829452">
              <a:defRPr/>
            </a:pPr>
            <a:endParaRPr lang="ru-RU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FE0057-2882-831D-9244-83B50966E6D7}"/>
              </a:ext>
            </a:extLst>
          </p:cNvPr>
          <p:cNvSpPr/>
          <p:nvPr/>
        </p:nvSpPr>
        <p:spPr>
          <a:xfrm>
            <a:off x="604018" y="415793"/>
            <a:ext cx="11424497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defTabSz="829452"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Выдача медалей «За особые успехи в учении»</a:t>
            </a:r>
            <a:endParaRPr lang="ru-RU" sz="2400" cap="al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35B495-72F7-2A33-56E0-87380A566F56}"/>
              </a:ext>
            </a:extLst>
          </p:cNvPr>
          <p:cNvSpPr/>
          <p:nvPr/>
        </p:nvSpPr>
        <p:spPr>
          <a:xfrm>
            <a:off x="-22777" y="1514773"/>
            <a:ext cx="8160935" cy="506082"/>
          </a:xfrm>
          <a:prstGeom prst="rect">
            <a:avLst/>
          </a:prstGeom>
          <a:solidFill>
            <a:srgbClr val="BD4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документы</a:t>
            </a:r>
            <a:endParaRPr lang="ru-RU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357446" y="2153202"/>
            <a:ext cx="6109856" cy="31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от 29.09.2023 № 729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образцов и описаний медалей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особые успехи в учении» I и II степеней» (Зарегистрировано в Минюсте России 27.10.2023 N75755)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от 29.09.2023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730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и условий выдачи медалей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 особые успехи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учении» 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II степеней» (Зарегистрировано в Минюсте России 27.10.2023 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75758)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от 05.10.2020 № 546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заполнения, учета и выдачи аттестатов об основном общем и среднем общем образовании и их дубликатов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(приказ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16.11.2023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867 «О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от 05.10.2020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546)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65818" y="2146757"/>
            <a:ext cx="4804756" cy="3420428"/>
          </a:xfrm>
          <a:prstGeom prst="roundRect">
            <a:avLst>
              <a:gd name="adj" fmla="val 543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Медаль «За особые успехи в учении» I степени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итоговые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отметки по всем предметам "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отлично"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успешно прошедшим государственную итоговую аттестацию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Медаль «За особые успехи в учении» II степени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итоговые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отметки "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отлично" и не более двух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отметок "хорошо« по всем предметам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успешно прошедшим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государственную итоговую аттестацию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Медали "За особые успехи в учении" I и II степеней вручаются выпускникам в торжественной обстановке одновременно с выдачей аттестатов о среднем общем образовании с отличием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416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29.09.2023 № 730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"Об утверждении Порядка и условий выдачи медалей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особые успехи в учении"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II степеней"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(Зарегистрирован 27.10.2023 № 75758)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772817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Условия </a:t>
            </a:r>
            <a:r>
              <a:rPr lang="ru-RU" b="1" dirty="0">
                <a:solidFill>
                  <a:schemeClr val="tx2"/>
                </a:solidFill>
              </a:rPr>
              <a:t>получения </a:t>
            </a:r>
            <a:r>
              <a:rPr lang="ru-RU" b="1" dirty="0">
                <a:solidFill>
                  <a:srgbClr val="FF0000"/>
                </a:solidFill>
              </a:rPr>
              <a:t>золотой медали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1. Оценки </a:t>
            </a:r>
            <a:r>
              <a:rPr lang="ru-RU" b="1" dirty="0">
                <a:solidFill>
                  <a:srgbClr val="FF0000"/>
                </a:solidFill>
              </a:rPr>
              <a:t>"отлично" </a:t>
            </a:r>
            <a:r>
              <a:rPr lang="ru-RU" dirty="0">
                <a:solidFill>
                  <a:srgbClr val="002060"/>
                </a:solidFill>
              </a:rPr>
              <a:t>по всем предметам</a:t>
            </a:r>
            <a:r>
              <a:rPr lang="ru-RU" b="1" dirty="0">
                <a:solidFill>
                  <a:srgbClr val="FF0000"/>
                </a:solidFill>
              </a:rPr>
              <a:t>;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2. Не менее </a:t>
            </a:r>
            <a:r>
              <a:rPr lang="ru-RU" b="1" dirty="0">
                <a:solidFill>
                  <a:srgbClr val="FF0000"/>
                </a:solidFill>
              </a:rPr>
              <a:t>70 баллов за ЕГЭ по русскому языку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3. Не менее </a:t>
            </a:r>
            <a:r>
              <a:rPr lang="ru-RU" b="1" dirty="0">
                <a:solidFill>
                  <a:srgbClr val="FF0000"/>
                </a:solidFill>
              </a:rPr>
              <a:t>70 баллов по одному из сдаваемых учебных предметов в форме ЕГЭ</a:t>
            </a:r>
            <a:r>
              <a:rPr lang="ru-RU" dirty="0">
                <a:solidFill>
                  <a:schemeClr val="tx2"/>
                </a:solidFill>
              </a:rPr>
              <a:t> (или оценку "5" по математике базового уровня для тех, кто сдаёт только 2 предмета).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 Условия получения </a:t>
            </a:r>
            <a:r>
              <a:rPr lang="ru-RU" b="1" dirty="0">
                <a:solidFill>
                  <a:srgbClr val="FF0000"/>
                </a:solidFill>
              </a:rPr>
              <a:t>серебряной медали: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1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Не более </a:t>
            </a:r>
            <a:r>
              <a:rPr lang="ru-RU" b="1" dirty="0">
                <a:solidFill>
                  <a:srgbClr val="FF0000"/>
                </a:solidFill>
              </a:rPr>
              <a:t>двух оценок "хорошо"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оценки "отлично" </a:t>
            </a:r>
            <a:r>
              <a:rPr lang="ru-RU" dirty="0">
                <a:solidFill>
                  <a:srgbClr val="002060"/>
                </a:solidFill>
              </a:rPr>
              <a:t>по остальным предметам;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2. Не менее </a:t>
            </a:r>
            <a:r>
              <a:rPr lang="ru-RU" b="1" dirty="0">
                <a:solidFill>
                  <a:srgbClr val="FF0000"/>
                </a:solidFill>
              </a:rPr>
              <a:t>60 баллов за ЕГЭ по русскому языку;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3. Не менее </a:t>
            </a:r>
            <a:r>
              <a:rPr lang="ru-RU" b="1" dirty="0">
                <a:solidFill>
                  <a:srgbClr val="FF0000"/>
                </a:solidFill>
              </a:rPr>
              <a:t>60 баллов по одному из сдаваемых учебных предметов в форме ЕГЭ </a:t>
            </a:r>
            <a:r>
              <a:rPr lang="ru-RU" dirty="0">
                <a:solidFill>
                  <a:schemeClr val="tx2"/>
                </a:solidFill>
              </a:rPr>
              <a:t>(или оценку "5" по математике базового уровня для тех, кто сдаёт только 2 предмета).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0" y="2001045"/>
            <a:ext cx="6731000" cy="37242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7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313266" y="212726"/>
            <a:ext cx="3820584" cy="172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8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96816" y="2432050"/>
            <a:ext cx="4047067" cy="33655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9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4991100" y="1316039"/>
            <a:ext cx="3795184" cy="28479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0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4991101" y="3943350"/>
            <a:ext cx="3543300" cy="26225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1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86267" y="3760788"/>
            <a:ext cx="4561416" cy="2736850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17523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4" y="255721"/>
            <a:ext cx="4848820" cy="6377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45" y="255721"/>
            <a:ext cx="4848820" cy="63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321" y="609980"/>
            <a:ext cx="10298007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7867" y="63"/>
            <a:ext cx="3014133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48177" y="3033087"/>
            <a:ext cx="8721512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7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1236980"/>
            <a:ext cx="10539307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7867" y="143577"/>
            <a:ext cx="286151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20994" y="3005680"/>
            <a:ext cx="5954607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3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6" y="855676"/>
            <a:ext cx="11703473" cy="428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время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имеют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право</a:t>
            </a:r>
            <a:endParaRPr sz="2400" dirty="0">
              <a:latin typeface="Cambria"/>
              <a:cs typeface="Cambria"/>
            </a:endParaRPr>
          </a:p>
          <a:p>
            <a:pPr marL="241300" marR="143510">
              <a:lnSpc>
                <a:spcPts val="2590"/>
              </a:lnSpc>
              <a:spcBef>
                <a:spcPts val="185"/>
              </a:spcBef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выходить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перемещаться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сопровождении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одного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организаторов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вне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аудитории.</a:t>
            </a:r>
            <a:endParaRPr sz="2400" dirty="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выходе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оставляют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документ,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удостоверяющий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личность, ЭМ,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письменные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принадлежности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листы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штампом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образовательной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организации,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базе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которой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организован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ППЭ,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рабочем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столе,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а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проверяет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комплектность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оставленных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листов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черновиков.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5"/>
              </a:lnSpc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организаторами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учёта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времени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отсутствия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участников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 err="1" smtClean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203" y="142875"/>
            <a:ext cx="2255837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FDEB348-3659-4E1A-A420-F66D8695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6" t="25189" r="12988" b="25890"/>
          <a:stretch/>
        </p:blipFill>
        <p:spPr>
          <a:xfrm>
            <a:off x="-22775" y="-1"/>
            <a:ext cx="12228631" cy="68787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DAFFFA-9353-D83F-D552-EE4A8C8D2C26}"/>
              </a:ext>
            </a:extLst>
          </p:cNvPr>
          <p:cNvSpPr/>
          <p:nvPr/>
        </p:nvSpPr>
        <p:spPr>
          <a:xfrm>
            <a:off x="-22775" y="308624"/>
            <a:ext cx="12214775" cy="744837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829452">
              <a:defRPr/>
            </a:pPr>
            <a:endParaRPr lang="ru-RU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FE0057-2882-831D-9244-83B50966E6D7}"/>
              </a:ext>
            </a:extLst>
          </p:cNvPr>
          <p:cNvSpPr/>
          <p:nvPr/>
        </p:nvSpPr>
        <p:spPr>
          <a:xfrm>
            <a:off x="604018" y="415793"/>
            <a:ext cx="11424497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defTabSz="829452">
              <a:defRPr/>
            </a:pPr>
            <a:r>
              <a:rPr lang="ru-RU" altLang="ru-RU" sz="2400" cap="all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Нормативные правовые документы</a:t>
            </a:r>
            <a:endParaRPr lang="ru-RU" sz="2400" cap="al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35B495-72F7-2A33-56E0-87380A566F56}"/>
              </a:ext>
            </a:extLst>
          </p:cNvPr>
          <p:cNvSpPr/>
          <p:nvPr/>
        </p:nvSpPr>
        <p:spPr>
          <a:xfrm>
            <a:off x="-22777" y="1514773"/>
            <a:ext cx="8160935" cy="506082"/>
          </a:xfrm>
          <a:prstGeom prst="rect">
            <a:avLst/>
          </a:prstGeom>
          <a:solidFill>
            <a:srgbClr val="BD4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аттестация</a:t>
            </a:r>
            <a:endParaRPr lang="ru-RU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27" y="2219204"/>
            <a:ext cx="6910646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Федеральный закон от 29.12.2012 № 273-ФЗ </a:t>
            </a:r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 образовании </a:t>
            </a:r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Российской </a:t>
            </a:r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Федерации»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риказ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232,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551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04.04.2023 «Об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проведения государственной итоговой аттестации по образовательным программам основного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образования» (зарегистрировано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Минюсте России 12.05.2023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73292)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риказ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233,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552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04.04.2023 «Об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проведения государственной итоговой аттестации по образовательным программам среднего общего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образования» (зарегистрировано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Минюсте России 15.05.2023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73314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34086F-5A61-4D56-ACB1-1B8AD6305F6D}"/>
              </a:ext>
            </a:extLst>
          </p:cNvPr>
          <p:cNvSpPr txBox="1"/>
          <p:nvPr/>
        </p:nvSpPr>
        <p:spPr>
          <a:xfrm>
            <a:off x="7734897" y="2699405"/>
            <a:ext cx="42936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http://obrnadzor.gov.ru</a:t>
            </a:r>
            <a:r>
              <a:rPr lang="en-US" sz="2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endParaRPr lang="ru-RU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34086F-5A61-4D56-ACB1-1B8AD6305F6D}"/>
              </a:ext>
            </a:extLst>
          </p:cNvPr>
          <p:cNvSpPr txBox="1"/>
          <p:nvPr/>
        </p:nvSpPr>
        <p:spPr>
          <a:xfrm>
            <a:off x="7734897" y="3353711"/>
            <a:ext cx="42936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https://www.ege.spb.ru/</a:t>
            </a:r>
            <a:endParaRPr lang="ru-RU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7734896" y="2199782"/>
            <a:ext cx="3786544" cy="427040"/>
          </a:xfrm>
          <a:prstGeom prst="roundRect">
            <a:avLst>
              <a:gd name="adj" fmla="val 2834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58" tIns="60929" rIns="121858" bIns="60929" rtlCol="0" anchor="ctr"/>
          <a:lstStyle/>
          <a:p>
            <a:r>
              <a:rPr lang="ru-RU" cap="all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Источники информации</a:t>
            </a:r>
            <a:endParaRPr lang="ru-RU" cap="all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18750"/>
            <a:ext cx="10972800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212168"/>
                </a:solidFill>
              </a:rPr>
              <a:t>В </a:t>
            </a:r>
            <a:r>
              <a:rPr sz="2400" spc="-15" dirty="0">
                <a:solidFill>
                  <a:srgbClr val="212168"/>
                </a:solidFill>
              </a:rPr>
              <a:t>продолжительность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экзаменов</a:t>
            </a:r>
            <a:r>
              <a:rPr sz="2400" spc="20" dirty="0">
                <a:solidFill>
                  <a:srgbClr val="212168"/>
                </a:solidFill>
              </a:rPr>
              <a:t> </a:t>
            </a:r>
            <a:r>
              <a:rPr sz="2400" spc="-5" dirty="0"/>
              <a:t>не</a:t>
            </a:r>
            <a:r>
              <a:rPr sz="2400" spc="5" dirty="0"/>
              <a:t> </a:t>
            </a:r>
            <a:r>
              <a:rPr sz="2400" spc="-10" dirty="0"/>
              <a:t>включается</a:t>
            </a:r>
            <a:r>
              <a:rPr sz="2400" spc="40" dirty="0"/>
              <a:t> </a:t>
            </a:r>
            <a:r>
              <a:rPr sz="2400" spc="-5" dirty="0">
                <a:solidFill>
                  <a:srgbClr val="212168"/>
                </a:solidFill>
              </a:rPr>
              <a:t>время, </a:t>
            </a:r>
            <a:r>
              <a:rPr sz="2400" spc="-5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выделенное</a:t>
            </a:r>
            <a:r>
              <a:rPr sz="2400" spc="-5" dirty="0">
                <a:solidFill>
                  <a:srgbClr val="212168"/>
                </a:solidFill>
              </a:rPr>
              <a:t> на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подготовительные</a:t>
            </a:r>
            <a:r>
              <a:rPr sz="2400" spc="-5" dirty="0">
                <a:solidFill>
                  <a:srgbClr val="212168"/>
                </a:solidFill>
              </a:rPr>
              <a:t> мероприятия</a:t>
            </a:r>
            <a:endParaRPr sz="2400" dirty="0"/>
          </a:p>
          <a:p>
            <a:pPr marL="12700" marR="107314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solidFill>
                  <a:srgbClr val="212168"/>
                </a:solidFill>
              </a:rPr>
              <a:t>(инструктаж,</a:t>
            </a:r>
            <a:r>
              <a:rPr sz="2400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заполнение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регистрационных</a:t>
            </a:r>
            <a:r>
              <a:rPr sz="2400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бланков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и </a:t>
            </a:r>
            <a:r>
              <a:rPr sz="2400" spc="-515" dirty="0">
                <a:solidFill>
                  <a:srgbClr val="212168"/>
                </a:solidFill>
              </a:rPr>
              <a:t> </a:t>
            </a:r>
            <a:r>
              <a:rPr sz="2400" spc="-45" dirty="0">
                <a:solidFill>
                  <a:srgbClr val="212168"/>
                </a:solidFill>
              </a:rPr>
              <a:t>т.д.)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7867" y="1417206"/>
            <a:ext cx="286151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30815" y="2499727"/>
            <a:ext cx="7555653" cy="3933190"/>
            <a:chOff x="2873111" y="2499727"/>
            <a:chExt cx="5666740" cy="3933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3111" y="2499727"/>
              <a:ext cx="5666247" cy="3932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440" y="2647949"/>
              <a:ext cx="5155183" cy="3438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DAFFFA-9353-D83F-D552-EE4A8C8D2C26}"/>
              </a:ext>
            </a:extLst>
          </p:cNvPr>
          <p:cNvSpPr/>
          <p:nvPr/>
        </p:nvSpPr>
        <p:spPr>
          <a:xfrm>
            <a:off x="-22775" y="308624"/>
            <a:ext cx="12214775" cy="744837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829452">
              <a:defRPr/>
            </a:pPr>
            <a:endParaRPr lang="ru-RU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FE0057-2882-831D-9244-83B50966E6D7}"/>
              </a:ext>
            </a:extLst>
          </p:cNvPr>
          <p:cNvSpPr/>
          <p:nvPr/>
        </p:nvSpPr>
        <p:spPr>
          <a:xfrm>
            <a:off x="604018" y="415793"/>
            <a:ext cx="11424497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defTabSz="829452">
              <a:defRPr/>
            </a:pPr>
            <a:r>
              <a:rPr lang="ru-R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работа</a:t>
            </a:r>
            <a:endParaRPr lang="ru-RU" sz="2400" cap="al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595" y="2010368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obrnadzor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gov.ru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0942" y="2527998"/>
            <a:ext cx="48712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Демоверсии, спецификации и кодификаторы доработаны по результатам общественно-профессионального обсуждения и согласованы научно-методическими советами ФИПИ.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документы уже опубликованы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ФИПИ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fipi.ru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разделах «Демоверсии, спецификации, кодификаторы ЕГЭ» и «Демоверсии, спецификации, кодификаторы ОГЭ». </a:t>
            </a:r>
          </a:p>
        </p:txBody>
      </p:sp>
      <p:sp>
        <p:nvSpPr>
          <p:cNvPr id="10" name="Овал 9"/>
          <p:cNvSpPr/>
          <p:nvPr/>
        </p:nvSpPr>
        <p:spPr>
          <a:xfrm>
            <a:off x="207432" y="1462605"/>
            <a:ext cx="536575" cy="439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12" name="Текст 11"/>
          <p:cNvSpPr txBox="1">
            <a:spLocks/>
          </p:cNvSpPr>
          <p:nvPr/>
        </p:nvSpPr>
        <p:spPr>
          <a:xfrm>
            <a:off x="209020" y="1508643"/>
            <a:ext cx="536575" cy="398462"/>
          </a:xfrm>
          <a:prstGeom prst="rect">
            <a:avLst/>
          </a:prstGeom>
          <a:ln>
            <a:noFill/>
          </a:ln>
        </p:spPr>
        <p:txBody>
          <a:bodyPr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176080" y="1987737"/>
            <a:ext cx="536575" cy="439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14" name="Текст 11"/>
          <p:cNvSpPr txBox="1">
            <a:spLocks/>
          </p:cNvSpPr>
          <p:nvPr/>
        </p:nvSpPr>
        <p:spPr>
          <a:xfrm>
            <a:off x="6177668" y="2046475"/>
            <a:ext cx="536575" cy="398462"/>
          </a:xfrm>
          <a:prstGeom prst="rect">
            <a:avLst/>
          </a:prstGeom>
          <a:ln>
            <a:noFill/>
          </a:ln>
        </p:spPr>
        <p:txBody>
          <a:bodyPr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862569" y="1488006"/>
            <a:ext cx="2538922" cy="3262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58" tIns="60929" rIns="121858" bIns="60929" rtlCol="0" anchor="ctr"/>
          <a:lstStyle/>
          <a:p>
            <a:r>
              <a:rPr lang="ru-RU" cap="all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Общие вопросы</a:t>
            </a:r>
            <a:endParaRPr lang="ru-RU" cap="all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6966063" y="2037604"/>
            <a:ext cx="2777199" cy="3262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58" tIns="60929" rIns="121858" bIns="60929" rtlCol="0" anchor="ctr"/>
          <a:lstStyle/>
          <a:p>
            <a:r>
              <a:rPr lang="ru-RU" cap="all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Подготовка к ГИА</a:t>
            </a:r>
            <a:endParaRPr lang="ru-RU" cap="all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77307" y="1999511"/>
            <a:ext cx="1" cy="7287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444366" y="2547691"/>
            <a:ext cx="1" cy="7287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389582" y="3327737"/>
            <a:ext cx="99141" cy="10951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4092" y="2817911"/>
            <a:ext cx="99141" cy="10951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43553"/>
          <a:stretch/>
        </p:blipFill>
        <p:spPr bwMode="auto">
          <a:xfrm>
            <a:off x="862569" y="4267663"/>
            <a:ext cx="2312105" cy="237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54328" y="2509884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ege.spb.ru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8585" y="3033104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rustest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053" y="3575572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fipi.ru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48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8736" y="188640"/>
            <a:ext cx="1261913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www.ege.</a:t>
            </a:r>
            <a:r>
              <a:rPr lang="en-US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b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>
                <a:solidFill>
                  <a:schemeClr val="bg1"/>
                </a:solidFill>
                <a:latin typeface="Georgia"/>
                <a:cs typeface="Georgia"/>
              </a:rPr>
              <a:t>официальный информационный портал </a:t>
            </a:r>
            <a: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  <a:t>Санкт-Петербурга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896" y="359229"/>
            <a:ext cx="10728208" cy="61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3"/>
            <a:ext cx="1191886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" y="332656"/>
            <a:ext cx="11782987" cy="6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FDEB348-3659-4E1A-A420-F66D8695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6" t="25189" r="12988" b="25890"/>
          <a:stretch/>
        </p:blipFill>
        <p:spPr>
          <a:xfrm>
            <a:off x="-22775" y="-1"/>
            <a:ext cx="12228631" cy="68787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DAFFFA-9353-D83F-D552-EE4A8C8D2C26}"/>
              </a:ext>
            </a:extLst>
          </p:cNvPr>
          <p:cNvSpPr/>
          <p:nvPr/>
        </p:nvSpPr>
        <p:spPr>
          <a:xfrm>
            <a:off x="-22775" y="308624"/>
            <a:ext cx="12214775" cy="744837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829452">
              <a:defRPr/>
            </a:pPr>
            <a:endParaRPr lang="ru-RU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FE0057-2882-831D-9244-83B50966E6D7}"/>
              </a:ext>
            </a:extLst>
          </p:cNvPr>
          <p:cNvSpPr/>
          <p:nvPr/>
        </p:nvSpPr>
        <p:spPr>
          <a:xfrm>
            <a:off x="604018" y="415793"/>
            <a:ext cx="11424497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altLang="ru-RU" sz="2400" cap="all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государственная итоговая аттестация в </a:t>
            </a:r>
            <a:r>
              <a:rPr lang="ru-RU" altLang="ru-RU" sz="2400" cap="all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</a:t>
            </a:r>
            <a:r>
              <a:rPr lang="ru-RU" altLang="ru-RU" sz="2400" cap="all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2400" cap="all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35B495-72F7-2A33-56E0-87380A566F56}"/>
              </a:ext>
            </a:extLst>
          </p:cNvPr>
          <p:cNvSpPr/>
          <p:nvPr/>
        </p:nvSpPr>
        <p:spPr>
          <a:xfrm>
            <a:off x="-22777" y="1514773"/>
            <a:ext cx="8160935" cy="506082"/>
          </a:xfrm>
          <a:prstGeom prst="rect">
            <a:avLst/>
          </a:prstGeom>
          <a:solidFill>
            <a:srgbClr val="BD4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допуска</a:t>
            </a:r>
            <a:endParaRPr lang="ru-RU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2468A1ED-AABC-4B01-AFD3-265EED28ABEA}"/>
              </a:ext>
            </a:extLst>
          </p:cNvPr>
          <p:cNvSpPr txBox="1"/>
          <p:nvPr/>
        </p:nvSpPr>
        <p:spPr>
          <a:xfrm>
            <a:off x="316544" y="2186249"/>
            <a:ext cx="7239726" cy="4106485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 </a:t>
            </a:r>
            <a:r>
              <a:rPr lang="ru-RU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Успешное написание итогового сочинения (изложения) (оценивается по системе «зачет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незачет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»)</a:t>
            </a:r>
          </a:p>
          <a:p>
            <a:endParaRPr lang="ru-RU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Обучающиеся, не имеющие  академической задолженности,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полном объеме выполнившие учебный план (имеющие годовые отметки по всем предметам учебного плана за каждый год обучения по образовательным программам основного общего образования не ниже удовлетворительных)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986114-F945-4E07-8042-B52307772198}"/>
              </a:ext>
            </a:extLst>
          </p:cNvPr>
          <p:cNvSpPr txBox="1"/>
          <p:nvPr/>
        </p:nvSpPr>
        <p:spPr>
          <a:xfrm>
            <a:off x="8940634" y="2294506"/>
            <a:ext cx="2460565" cy="418576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 КЛАСС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Обязательные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Русский язык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Математика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(базовая или профильная)</a:t>
            </a:r>
          </a:p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выбор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(любое количество предметов)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Литература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Физика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Химия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Биология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География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История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Обществознание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Информатика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Иностранные языки</a:t>
            </a:r>
          </a:p>
        </p:txBody>
      </p:sp>
    </p:spTree>
    <p:extLst>
      <p:ext uri="{BB962C8B-B14F-4D97-AF65-F5344CB8AC3E}">
        <p14:creationId xmlns:p14="http://schemas.microsoft.com/office/powerpoint/2010/main" val="20147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FDEB348-3659-4E1A-A420-F66D8695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6" t="25189" r="12988" b="25890"/>
          <a:stretch/>
        </p:blipFill>
        <p:spPr>
          <a:xfrm>
            <a:off x="-22775" y="-1"/>
            <a:ext cx="12228631" cy="68787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DAFFFA-9353-D83F-D552-EE4A8C8D2C26}"/>
              </a:ext>
            </a:extLst>
          </p:cNvPr>
          <p:cNvSpPr/>
          <p:nvPr/>
        </p:nvSpPr>
        <p:spPr>
          <a:xfrm>
            <a:off x="-22775" y="308624"/>
            <a:ext cx="12214775" cy="744837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829452">
              <a:defRPr/>
            </a:pPr>
            <a:endParaRPr lang="ru-RU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FE0057-2882-831D-9244-83B50966E6D7}"/>
              </a:ext>
            </a:extLst>
          </p:cNvPr>
          <p:cNvSpPr/>
          <p:nvPr/>
        </p:nvSpPr>
        <p:spPr>
          <a:xfrm>
            <a:off x="604018" y="415793"/>
            <a:ext cx="11424497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altLang="ru-RU" sz="2400" cap="all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государственная итоговая аттестация в </a:t>
            </a:r>
            <a:r>
              <a:rPr lang="ru-RU" altLang="ru-RU" sz="2400" cap="all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2400" cap="all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altLang="ru-RU" sz="2400" cap="all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cap="all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2400" cap="all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35B495-72F7-2A33-56E0-87380A566F56}"/>
              </a:ext>
            </a:extLst>
          </p:cNvPr>
          <p:cNvSpPr/>
          <p:nvPr/>
        </p:nvSpPr>
        <p:spPr>
          <a:xfrm>
            <a:off x="-22777" y="1514773"/>
            <a:ext cx="8160935" cy="506082"/>
          </a:xfrm>
          <a:prstGeom prst="rect">
            <a:avLst/>
          </a:prstGeom>
          <a:solidFill>
            <a:srgbClr val="BD4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допуска</a:t>
            </a:r>
            <a:endParaRPr lang="ru-RU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2468A1ED-AABC-4B01-AFD3-265EED28ABEA}"/>
              </a:ext>
            </a:extLst>
          </p:cNvPr>
          <p:cNvSpPr txBox="1"/>
          <p:nvPr/>
        </p:nvSpPr>
        <p:spPr>
          <a:xfrm>
            <a:off x="462765" y="2202577"/>
            <a:ext cx="7189849" cy="4106485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2000" b="1" cap="all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b="1" cap="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 класс </a:t>
            </a:r>
          </a:p>
          <a:p>
            <a:r>
              <a:rPr lang="ru-RU" sz="2000" cap="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Итоговое сочинение </a:t>
            </a:r>
          </a:p>
          <a:p>
            <a:r>
              <a:rPr lang="ru-RU" sz="2000" cap="al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cap="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000" cap="all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декабря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года</a:t>
            </a:r>
          </a:p>
          <a:p>
            <a:endParaRPr lang="ru-RU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февраля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апреля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</a:t>
            </a:r>
            <a:r>
              <a:rPr lang="ru-RU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года</a:t>
            </a:r>
            <a:endParaRPr lang="ru-RU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609600" y="1628775"/>
            <a:ext cx="109728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800" b="1" dirty="0" smtClean="0">
              <a:solidFill>
                <a:srgbClr val="262673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800" b="1" dirty="0" smtClean="0">
                <a:solidFill>
                  <a:srgbClr val="262673"/>
                </a:solidFill>
              </a:rPr>
              <a:t> </a:t>
            </a:r>
            <a:r>
              <a:rPr lang="ru-RU" altLang="en-US" sz="4000" b="1" dirty="0">
                <a:solidFill>
                  <a:srgbClr val="262673"/>
                </a:solidFill>
              </a:rPr>
              <a:t>К прохождению ГИА допускаются учащиеся, </a:t>
            </a:r>
            <a:endParaRPr lang="ru-RU" altLang="en-US" sz="4000" b="1" dirty="0" smtClean="0">
              <a:solidFill>
                <a:srgbClr val="262673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C00000"/>
                </a:solidFill>
              </a:rPr>
              <a:t>не </a:t>
            </a:r>
            <a:r>
              <a:rPr lang="ru-RU" altLang="en-US" sz="4000" b="1" dirty="0">
                <a:solidFill>
                  <a:srgbClr val="C00000"/>
                </a:solidFill>
              </a:rPr>
              <a:t>имеющие академической задолженности по всем </a:t>
            </a:r>
            <a:r>
              <a:rPr lang="ru-RU" altLang="en-US" sz="4000" b="1" dirty="0" smtClean="0">
                <a:solidFill>
                  <a:srgbClr val="C00000"/>
                </a:solidFill>
              </a:rPr>
              <a:t>предметам</a:t>
            </a:r>
            <a:endParaRPr lang="ru-RU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44625"/>
            <a:ext cx="6096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7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88913"/>
            <a:ext cx="10766987" cy="10078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eaLnBrk="1" hangingPunct="1"/>
            <a:r>
              <a:rPr lang="ru-RU" altLang="ru-RU" b="1" dirty="0" smtClean="0">
                <a:solidFill>
                  <a:schemeClr val="bg1"/>
                </a:solidFill>
              </a:rPr>
              <a:t>Аттестат о среднем 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общем образовании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585107" y="567418"/>
            <a:ext cx="10972800" cy="48958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Математика  + </a:t>
            </a:r>
          </a:p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русский язык    = </a:t>
            </a:r>
          </a:p>
        </p:txBody>
      </p:sp>
      <p:pic>
        <p:nvPicPr>
          <p:cNvPr id="17413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52624" y="2393043"/>
            <a:ext cx="5317067" cy="3157538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29843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590" y="246126"/>
            <a:ext cx="10836487" cy="164519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 smtClean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lang="ru-RU" sz="2400" b="1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4334" y="2643074"/>
            <a:ext cx="4025053" cy="3679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 err="1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ru-RU" sz="2200" b="1" spc="-5" dirty="0" smtClean="0">
                <a:solidFill>
                  <a:srgbClr val="001F5F"/>
                </a:solidFill>
                <a:latin typeface="Cambria"/>
                <a:cs typeface="Cambria"/>
              </a:rPr>
              <a:t>Иностранный </a:t>
            </a:r>
            <a:r>
              <a:rPr sz="22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 dirty="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6015" y="3464828"/>
            <a:ext cx="3154184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99326" y="2571369"/>
            <a:ext cx="21378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757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264" y="322530"/>
            <a:ext cx="9955107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687" y="1245120"/>
            <a:ext cx="11802533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121" y="1748085"/>
            <a:ext cx="10986345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686" y="3366477"/>
            <a:ext cx="11802533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059" y="3472613"/>
            <a:ext cx="11010053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 dirty="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59" y="5519057"/>
            <a:ext cx="1141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Учащийся имеет право изменить выбор уровня математики (база или профиль) не позднее, чем за  две недели до дня экзамена.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14941</TotalTime>
  <Words>545</Words>
  <Application>Microsoft Office PowerPoint</Application>
  <PresentationFormat>Произвольный</PresentationFormat>
  <Paragraphs>154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подготовке к проведению государственной итоговой аттестации 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Аттестат о среднем  общем образовании</vt:lpstr>
      <vt:lpstr>Презентация PowerPoint</vt:lpstr>
      <vt:lpstr>Презентация PowerPoint</vt:lpstr>
      <vt:lpstr>Презентация PowerPoint</vt:lpstr>
      <vt:lpstr>Расписания  ЕГЭ </vt:lpstr>
      <vt:lpstr>Презентация PowerPoint</vt:lpstr>
      <vt:lpstr>Презентация PowerPoint</vt:lpstr>
      <vt:lpstr>Приказ Министерства просвещения Российской Федерации от 29.09.2023 № 730 "Об утверждении Порядка и условий выдачи медалей  "За особые успехи в учении"  I и II степеней" (Зарегистрирован 27.10.2023 № 75758)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Презентация PowerPoint</vt:lpstr>
      <vt:lpstr>В продолжительность экзаменов не включается время,  выделенное на подготовительные мероприятия (инструктаж, заполнение регистрационных бланков и  т.д.)</vt:lpstr>
      <vt:lpstr>Презентация PowerPoint</vt:lpstr>
      <vt:lpstr> www.ege.spb.ru  официальный информационный портал  Санкт-Петербурга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Владимировна Громова</cp:lastModifiedBy>
  <cp:revision>979</cp:revision>
  <cp:lastPrinted>2023-10-25T17:38:18Z</cp:lastPrinted>
  <dcterms:created xsi:type="dcterms:W3CDTF">2020-06-08T21:27:38Z</dcterms:created>
  <dcterms:modified xsi:type="dcterms:W3CDTF">2025-12-12T11:10:28Z</dcterms:modified>
</cp:coreProperties>
</file>